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5" r:id="rId9"/>
    <p:sldId id="276" r:id="rId10"/>
    <p:sldId id="28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04.01.2007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04.01.2007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04.01.2007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2520279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ПРОФИЛАКТИКА 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НАРКОМАНИИ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5085184"/>
            <a:ext cx="4464496" cy="1224136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Презентацию подготовила: </a:t>
            </a:r>
          </a:p>
          <a:p>
            <a:pPr algn="l"/>
            <a:r>
              <a:rPr lang="ru-RU" dirty="0" smtClean="0"/>
              <a:t>педагог-психолог СПЦ г. Мозыря </a:t>
            </a:r>
          </a:p>
          <a:p>
            <a:pPr algn="l"/>
            <a:r>
              <a:rPr lang="ru-RU" smtClean="0"/>
              <a:t>Нищименко М.Г.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Спасибо </a:t>
            </a:r>
          </a:p>
          <a:p>
            <a:pPr algn="ctr">
              <a:buNone/>
            </a:pPr>
            <a:r>
              <a:rPr lang="ru-RU" sz="6000" b="1" dirty="0" smtClean="0"/>
              <a:t>за внимание!</a:t>
            </a:r>
            <a:endParaRPr lang="ru-RU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	</a:t>
            </a:r>
            <a:r>
              <a:rPr lang="ru-RU" sz="3600" b="1" dirty="0" smtClean="0">
                <a:solidFill>
                  <a:srgbClr val="FF0000"/>
                </a:solidFill>
              </a:rPr>
              <a:t>Наркомания</a:t>
            </a:r>
            <a:r>
              <a:rPr lang="ru-RU" dirty="0" smtClean="0"/>
              <a:t> – социально опасное психическое заболевание, обусловленное зависимостью от наркотического средства или психотропного вещества.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>
                <a:solidFill>
                  <a:srgbClr val="FF0000"/>
                </a:solidFill>
              </a:rPr>
              <a:t>С понятием </a:t>
            </a:r>
            <a:r>
              <a:rPr lang="ru-RU" sz="2800" dirty="0" smtClean="0"/>
              <a:t>«наркотик»</a:t>
            </a:r>
            <a:r>
              <a:rPr lang="ru-RU" sz="2800" dirty="0" smtClean="0">
                <a:solidFill>
                  <a:srgbClr val="FF0000"/>
                </a:solidFill>
              </a:rPr>
              <a:t>, или </a:t>
            </a:r>
            <a:r>
              <a:rPr lang="ru-RU" sz="2800" dirty="0" smtClean="0"/>
              <a:t>«наркотическое средство»</a:t>
            </a:r>
            <a:r>
              <a:rPr lang="ru-RU" sz="2800" dirty="0" smtClean="0">
                <a:solidFill>
                  <a:srgbClr val="FF0000"/>
                </a:solidFill>
              </a:rPr>
              <a:t>, связано много проблем. </a:t>
            </a:r>
          </a:p>
          <a:p>
            <a:pPr>
              <a:buNone/>
            </a:pPr>
            <a:r>
              <a:rPr lang="ru-RU" dirty="0" smtClean="0"/>
              <a:t>	Главные из них 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медицинская,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социальная,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психологическая,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духовная.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92211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МЕДИЦИНСКАЯ ПРОБЛЕМА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Наркомания</a:t>
            </a:r>
            <a:r>
              <a:rPr lang="ru-RU" dirty="0" smtClean="0"/>
              <a:t> – </a:t>
            </a:r>
            <a:r>
              <a:rPr lang="ru-RU" sz="2400" dirty="0" smtClean="0"/>
              <a:t>это болезнь, требующая лечения. 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  <a:p>
            <a:pPr>
              <a:buNone/>
            </a:pPr>
            <a:r>
              <a:rPr lang="ru-RU" sz="2400" dirty="0" smtClean="0"/>
              <a:t>	Организм человека привыкает получать токсические вещества; со временем они становятся важной составляющей обмена веществ.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	Лечение этой зависимости необходимо, поскольку она наносит вред не только отдельно взятому человеку, но и всему обществу в целом: употребление </a:t>
            </a:r>
            <a:r>
              <a:rPr lang="ru-RU" sz="2400" dirty="0" err="1" smtClean="0"/>
              <a:t>психоактивных</a:t>
            </a:r>
            <a:r>
              <a:rPr lang="ru-RU" sz="2400" dirty="0" smtClean="0"/>
              <a:t> веществ(</a:t>
            </a:r>
            <a:r>
              <a:rPr lang="ru-RU" sz="2400" dirty="0" smtClean="0">
                <a:solidFill>
                  <a:srgbClr val="FF0000"/>
                </a:solidFill>
              </a:rPr>
              <a:t>ПАВ</a:t>
            </a:r>
            <a:r>
              <a:rPr lang="ru-RU" sz="2400" dirty="0" smtClean="0"/>
              <a:t>) напрямую связано с рядом хронических, в том числе неизлечимых, заболеваний, таких, как СПИД и гепатит.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9941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ПСИХОЛОГИЧЕСКАЯ И ДУХОВНАЯ ПРОБЛЕМЫ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25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800" dirty="0" smtClean="0"/>
              <a:t>Причиной наркомании часто являются: </a:t>
            </a:r>
          </a:p>
          <a:p>
            <a:pPr>
              <a:buNone/>
            </a:pPr>
            <a:endParaRPr lang="ru-RU" sz="3800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подавленные комплексы человека,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неумение решать проблемы,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низкая </a:t>
            </a:r>
            <a:r>
              <a:rPr lang="ru-RU" i="1" dirty="0" smtClean="0"/>
              <a:t>или, наоборот, завышенная самооценка,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неумение справляться со своими чувствами,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нехватка или даже отсутствие веры в себя и Бога,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душевная пустота,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отсутствие ценностей,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потеря смысла жизни и др.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69532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СОЦИАЛЬНАЯ ПРОБЛЕМА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/>
              <a:t>Наркомания наносит обществу огромный нравственный и материальный ущерб. У зависимого человека деформируется, а потом и вовсе разрушается прежняя система ценностей. Главной ценностью становится наркотик. Все мысли наркомана подчинены поиску очередной «дозы», ради неё он готов пойти на любые жертвы. </a:t>
            </a:r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ru-RU" sz="2800" dirty="0" smtClean="0">
                <a:solidFill>
                  <a:srgbClr val="FF0000"/>
                </a:solidFill>
              </a:rPr>
              <a:t>На сегодняшний день в незаконное потребление наркотиков вовлечено не менее 2,5 млн. россиян, или 1,7% населения страны, 67,3% из них молодые люди до 30 лет.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ОСНОВНЫЕ ПРИЧИНЫ УПОТРЕБЛЕНИЯ НАРКОТИКОВ ПОДРОСТКАМИ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3888432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4500" dirty="0" smtClean="0"/>
              <a:t>Выражение сопротивления или протеста чего-либо, привлечение внимания учителей, родителей, окружающих к своей персоне;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Желание почувствовать себя старше своих сверстников;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Снятие эмоционального напряжения и чувства неудовлетворённости;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Неосознанное стремление избавиться от плохого настроения;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Противоречие – в качестве «запретного плода»;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Способ «уйти» от проблем;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Приобщение по прямому предложению «друзей или знакомых»;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Желание испытать неизведанное наслаждение, «кайф»;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Мода на употребление;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Несовершенство действующего законодательства, а также отсутствие надлежащего таможенного и пограничного контроля.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КАК СКАЗАТЬ «НЕТ» НАРКОТИКАМ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060848"/>
            <a:ext cx="7992888" cy="406531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000" dirty="0" smtClean="0"/>
              <a:t>ОТКАЗЫВАЯ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НАДО СМОТРЕТЬ В ГЛАЗА. 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ЗАЧЕМ СТАНОВИТЬСЯ ЖЕРТВОЙ? 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НАДО ОСТАТЬСЯ ХОЗЯИНОМ ПОЛОЖЕНИЯ. </a:t>
            </a:r>
          </a:p>
          <a:p>
            <a:pPr>
              <a:buNone/>
            </a:pPr>
            <a:r>
              <a:rPr lang="ru-RU" sz="3200" dirty="0" smtClean="0"/>
              <a:t>ГОЛОС ДОЛЖЕН БЫТЬ ТВЁРДЫМ И УВЕРЕННЫМ.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ПРИМЕРЫ ИЛИ СЦЕНАРИИ ОТКАЗА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4929411"/>
          </a:xfrm>
        </p:spPr>
        <p:txBody>
          <a:bodyPr>
            <a:normAutofit fontScale="92500"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dirty="0" smtClean="0"/>
              <a:t>«Нет , я не употребляю наркотики». Это ответ, который не требует объяснения и может звучать вслед за предложением любого вида наркотиков.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«Нет, спасибо. Мне надо идти на тренировку». Рациональное обоснование отказа не вызовет удивления у тех людей, которые предлагают попробовать наркотик. Это также не вызовет у них особых опасений – они убедятся, что это не их жертва и очень быстро потеряют интерес.</a:t>
            </a:r>
          </a:p>
          <a:p>
            <a:pPr marL="550926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ПРИМЕРЫ ИЛИ СЦЕНАРИИ ОТКАЗА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544616"/>
          </a:xfrm>
        </p:spPr>
        <p:txBody>
          <a:bodyPr>
            <a:normAutofit fontScale="92500"/>
          </a:bodyPr>
          <a:lstStyle/>
          <a:p>
            <a:pPr marL="550926" indent="-514350">
              <a:buNone/>
            </a:pPr>
            <a:r>
              <a:rPr lang="ru-RU" sz="2000" dirty="0" smtClean="0"/>
              <a:t>3. На вопрос «Тебе слабо?» можно ответить так: «Мне слабо сидеть на игле всю оставшуюся жизнь».</a:t>
            </a:r>
          </a:p>
          <a:p>
            <a:pPr marL="550926" indent="-514350">
              <a:buNone/>
            </a:pPr>
            <a:r>
              <a:rPr lang="ru-RU" sz="2000" dirty="0" smtClean="0"/>
              <a:t>4. Спасибо, нет. Это не в моём стиле.</a:t>
            </a:r>
          </a:p>
          <a:p>
            <a:pPr marL="550926" indent="-514350">
              <a:buNone/>
            </a:pPr>
            <a:r>
              <a:rPr lang="ru-RU" sz="2000" dirty="0" smtClean="0"/>
              <a:t>5. Отстань!</a:t>
            </a:r>
          </a:p>
          <a:p>
            <a:pPr marL="550926" indent="-514350">
              <a:buNone/>
            </a:pPr>
            <a:r>
              <a:rPr lang="ru-RU" sz="2000" dirty="0" smtClean="0"/>
              <a:t>6. Почему ты ПРОДОЛЖАЕШЬ давить на меня, если я уже сказал(а) «НЕТ»?</a:t>
            </a:r>
          </a:p>
          <a:p>
            <a:pPr marL="550926" indent="-514350">
              <a:buNone/>
            </a:pPr>
            <a:r>
              <a:rPr lang="ru-RU" sz="2000" dirty="0" smtClean="0"/>
              <a:t>7. Наркотики меня не интересуют.</a:t>
            </a:r>
          </a:p>
          <a:p>
            <a:pPr marL="550926" indent="-514350">
              <a:buNone/>
            </a:pPr>
            <a:r>
              <a:rPr lang="ru-RU" sz="2000" dirty="0" smtClean="0"/>
              <a:t>8. Я иду кататься на роликах. Мне это интересней. Пойдём со мной?</a:t>
            </a:r>
          </a:p>
          <a:p>
            <a:pPr marL="550926" indent="-514350">
              <a:buNone/>
            </a:pPr>
            <a:r>
              <a:rPr lang="ru-RU" sz="2000" dirty="0" smtClean="0"/>
              <a:t>9. Если собеседник начинает подтрунивать над отказом, нужно поддержать «шутливую» форму разговора, постараться сделать так, чтобы смеялись над тем, кто предложил наркотики.</a:t>
            </a:r>
          </a:p>
          <a:p>
            <a:pPr marL="550926" indent="-514350">
              <a:buNone/>
            </a:pPr>
            <a:r>
              <a:rPr lang="ru-RU" sz="2000" dirty="0" smtClean="0"/>
              <a:t>10. Если предложения повторяются, нужно предупредить: «Если ты ещё раз предложишь мне наркотики, я перестану с тобой общаться».</a:t>
            </a:r>
          </a:p>
          <a:p>
            <a:pPr marL="550926" indent="-514350">
              <a:buNone/>
            </a:pPr>
            <a:r>
              <a:rPr lang="ru-RU" sz="2000" dirty="0" smtClean="0"/>
              <a:t>11. Если давление будет всё настойчивее, нужно помнить, что всегда можно просто уйти.</a:t>
            </a:r>
          </a:p>
          <a:p>
            <a:pPr marL="550926" indent="-514350"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820</TotalTime>
  <Words>426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ПРОФИЛАКТИКА  НАРКОМАНИИ</vt:lpstr>
      <vt:lpstr>Слайд 2</vt:lpstr>
      <vt:lpstr>МЕДИЦИНСКАЯ ПРОБЛЕМА</vt:lpstr>
      <vt:lpstr>ПСИХОЛОГИЧЕСКАЯ И ДУХОВНАЯ ПРОБЛЕМЫ</vt:lpstr>
      <vt:lpstr>СОЦИАЛЬНАЯ ПРОБЛЕМА</vt:lpstr>
      <vt:lpstr>ОСНОВНЫЕ ПРИЧИНЫ УПОТРЕБЛЕНИЯ НАРКОТИКОВ ПОДРОСТКАМИ</vt:lpstr>
      <vt:lpstr>КАК СКАЗАТЬ «НЕТ» НАРКОТИКАМ</vt:lpstr>
      <vt:lpstr>ПРИМЕРЫ ИЛИ СЦЕНАРИИ ОТКАЗА</vt:lpstr>
      <vt:lpstr>ПРИМЕРЫ ИЛИ СЦЕНАРИИ ОТКАЗА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 НАРКОМАНИИ</dc:title>
  <cp:lastModifiedBy>Admin</cp:lastModifiedBy>
  <cp:revision>48</cp:revision>
  <dcterms:modified xsi:type="dcterms:W3CDTF">2007-01-04T05:13:09Z</dcterms:modified>
</cp:coreProperties>
</file>