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60" r:id="rId3"/>
    <p:sldId id="262" r:id="rId4"/>
    <p:sldId id="258" r:id="rId5"/>
    <p:sldId id="257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24D5D62-D485-4240-A27E-2C204BD99207}" type="datetimeFigureOut">
              <a:rPr lang="ru-RU" smtClean="0"/>
              <a:pPr/>
              <a:t>вт 27.12.22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904C92-0BB3-4173-9757-2DA0F5E4FC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1398" y="1628800"/>
            <a:ext cx="72501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эффективных приемов работы с материалом учебного пособия для формирования читательской грамотности 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уроках истории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188640"/>
            <a:ext cx="4902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«Козенская средняя школа Мозырского района»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9279" y="4797152"/>
            <a:ext cx="30223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Мешкова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Н.П.,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истории,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высшей квалификационной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334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332656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Работа с иллюстрациями </a:t>
            </a:r>
            <a:endParaRPr lang="ru-RU" sz="4000" dirty="0"/>
          </a:p>
        </p:txBody>
      </p:sp>
      <p:pic>
        <p:nvPicPr>
          <p:cNvPr id="8" name="Рисунок 7" descr="Кресты на Голгофе. Назван лучший проект мемориала в Куропата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6411" y="1102097"/>
            <a:ext cx="4320479" cy="27043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990631" y="4005064"/>
            <a:ext cx="7344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08940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находится представленный на фотографии памятник? </a:t>
            </a:r>
            <a:endParaRPr lang="ru-RU" sz="24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08940" algn="l"/>
              </a:tabLst>
            </a:pP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называется это место?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08940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Каким событиям посвящен данный памятный знак?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08940" algn="l"/>
              </a:tabLs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происходило на этой территории в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1930-</a:t>
            </a:r>
          </a:p>
          <a:p>
            <a:pPr lvl="0">
              <a:spcAft>
                <a:spcPts val="0"/>
              </a:spcAft>
              <a:tabLst>
                <a:tab pos="408940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1940-е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гг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492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Работа с картографическим материалом</a:t>
            </a:r>
            <a:endParaRPr lang="ru-RU" sz="3200" dirty="0"/>
          </a:p>
        </p:txBody>
      </p:sp>
      <p:pic>
        <p:nvPicPr>
          <p:cNvPr id="3" name="Рисунок 2" descr="D:\Документы\IMG_20201209_22472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12776"/>
            <a:ext cx="4292624" cy="323485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043608" y="4941168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С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помощью текста и схемы на с. 111 учебного пособия учащимся нужно определить, какие товары привозили на белорусские земли, а какие товары вывозили. В картосхему в стрелки необходимо вписать названия товаров, которые ввозили на территорию Беларуси с соседних земель и вывозили с территории Беларуси.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7027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1" y="2780928"/>
            <a:ext cx="7162799" cy="273424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0" dirty="0" smtClean="0"/>
              <a:t>Читательская грамотность – </a:t>
            </a:r>
            <a:br>
              <a:rPr lang="ru-RU" sz="2800" b="0" dirty="0" smtClean="0"/>
            </a:br>
            <a:r>
              <a:rPr lang="ru-RU" sz="2800" b="0" dirty="0" smtClean="0"/>
              <a:t>способность к чтению и пониманию учебных текстов, умение извлекать информацию из текста, использовать её при решении учебных, практических задач и в повседневной жизни. </a:t>
            </a:r>
            <a:endParaRPr lang="ru-RU" sz="2800" b="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62800" cy="204940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«Читать –это еще ничего не значит, что читать и как понимать прочитанное – вот в чем главное» </a:t>
            </a:r>
          </a:p>
          <a:p>
            <a:pPr marL="45720" indent="0">
              <a:buNone/>
            </a:pPr>
            <a:r>
              <a:rPr lang="ru-RU" sz="2400" dirty="0" smtClean="0"/>
              <a:t>                                                    </a:t>
            </a:r>
            <a:r>
              <a:rPr lang="ru-RU" sz="2400" dirty="0" err="1" smtClean="0"/>
              <a:t>К.Д.Ушинский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781620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836712"/>
            <a:ext cx="7550224" cy="4824536"/>
          </a:xfrm>
        </p:spPr>
        <p:txBody>
          <a:bodyPr/>
          <a:lstStyle/>
          <a:p>
            <a:pPr marL="0" indent="0" algn="l">
              <a:buNone/>
            </a:pPr>
            <a:r>
              <a:rPr lang="ru-RU" sz="3200" dirty="0" smtClean="0"/>
              <a:t>Приемы работы с учебным текстом: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- пересказ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- комментированное чтение</a:t>
            </a:r>
            <a:br>
              <a:rPr lang="ru-RU" sz="3200" dirty="0" smtClean="0"/>
            </a:br>
            <a:r>
              <a:rPr lang="ru-RU" sz="3200" dirty="0" smtClean="0"/>
              <a:t> - анализ прочитанного и    осмысление исторического материала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218345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392078"/>
            <a:ext cx="59665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«Кубик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Блума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УБИК БЛУМА» Кубик Блума – это прием технологии критического мышления,  который предложил американский ученый,.. | ВКонтакте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484784"/>
            <a:ext cx="6734025" cy="449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0000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риемы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46412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692696"/>
            <a:ext cx="7200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Задание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«Вычеркнуть лишнее слово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</a:p>
          <a:p>
            <a:endParaRPr lang="ru-RU" sz="3200" b="1" dirty="0">
              <a:latin typeface="Times New Roman" panose="02020603050405020304" pitchFamily="18" charset="0"/>
            </a:endParaRPr>
          </a:p>
          <a:p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белорусских землях в период Высокого средневековья наши предки выращивали пшеницу, кукурузу, просо, рожь, горох, картофель. </a:t>
            </a:r>
            <a:endParaRPr lang="ru-RU" sz="32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Купцы-гости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с территории Беларуси вывозили меха, мед, воск, смолу, железо, шелк, лен. </a:t>
            </a:r>
            <a:endParaRPr lang="ru-RU" sz="32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Бог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Солнца, Бог Луны, Ра, Амон-Ра, Амон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223657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70567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Задание «Ассоциативный ряд»</a:t>
            </a:r>
          </a:p>
          <a:p>
            <a:pPr algn="ctr"/>
            <a:endParaRPr lang="ru-RU" sz="4400" dirty="0"/>
          </a:p>
          <a:p>
            <a:pPr algn="ctr"/>
            <a:r>
              <a:rPr lang="ru-RU" sz="4400" b="1" dirty="0" smtClean="0"/>
              <a:t>Государство</a:t>
            </a:r>
          </a:p>
          <a:p>
            <a:pPr algn="ctr"/>
            <a:r>
              <a:rPr lang="ru-RU" sz="4400" i="1" dirty="0">
                <a:latin typeface="Times New Roman" panose="02020603050405020304" pitchFamily="18" charset="0"/>
                <a:ea typeface="Calibri" panose="020F0502020204030204" pitchFamily="34" charset="0"/>
              </a:rPr>
              <a:t>князь, границы, закон, народ, земли, союзы, племена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925315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0662886"/>
              </p:ext>
            </p:extLst>
          </p:nvPr>
        </p:nvGraphicFramePr>
        <p:xfrm>
          <a:off x="1043608" y="1631949"/>
          <a:ext cx="7344817" cy="1674814"/>
        </p:xfrm>
        <a:graphic>
          <a:graphicData uri="http://schemas.openxmlformats.org/drawingml/2006/table">
            <a:tbl>
              <a:tblPr firstRow="1" firstCol="1" bandRow="1"/>
              <a:tblGrid>
                <a:gridCol w="2646169">
                  <a:extLst>
                    <a:ext uri="{9D8B030D-6E8A-4147-A177-3AD203B41FA5}">
                      <a16:colId xmlns:a16="http://schemas.microsoft.com/office/drawing/2014/main" xmlns="" val="2335632248"/>
                    </a:ext>
                  </a:extLst>
                </a:gridCol>
                <a:gridCol w="2004766">
                  <a:extLst>
                    <a:ext uri="{9D8B030D-6E8A-4147-A177-3AD203B41FA5}">
                      <a16:colId xmlns:a16="http://schemas.microsoft.com/office/drawing/2014/main" xmlns="" val="2696443270"/>
                    </a:ext>
                  </a:extLst>
                </a:gridCol>
                <a:gridCol w="1461923">
                  <a:extLst>
                    <a:ext uri="{9D8B030D-6E8A-4147-A177-3AD203B41FA5}">
                      <a16:colId xmlns:a16="http://schemas.microsoft.com/office/drawing/2014/main" xmlns="" val="2677867254"/>
                    </a:ext>
                  </a:extLst>
                </a:gridCol>
                <a:gridCol w="1231959">
                  <a:extLst>
                    <a:ext uri="{9D8B030D-6E8A-4147-A177-3AD203B41FA5}">
                      <a16:colId xmlns:a16="http://schemas.microsoft.com/office/drawing/2014/main" xmlns="" val="820786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Кривичи-полочане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Дреговичи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Радимичи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5997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Происхождение названия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8012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Расположение на территории Беларуси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4307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Украшения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1272204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43608" y="1093385"/>
            <a:ext cx="74888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Восточнославянские союзы племен на территории Беларуси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393305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>
                <a:latin typeface="Times New Roman" panose="02020603050405020304" pitchFamily="18" charset="0"/>
                <a:ea typeface="Calibri" panose="020F0502020204030204" pitchFamily="34" charset="0"/>
              </a:rPr>
              <a:t>“Очаги международной напряженности в 1930-е гг.”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467092"/>
            <a:ext cx="8136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Прием «Составление таблиц по тексту»</a:t>
            </a:r>
            <a:endParaRPr lang="ru-RU" sz="32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6311293"/>
              </p:ext>
            </p:extLst>
          </p:nvPr>
        </p:nvGraphicFramePr>
        <p:xfrm>
          <a:off x="1032667" y="4386909"/>
          <a:ext cx="7355758" cy="1778395"/>
        </p:xfrm>
        <a:graphic>
          <a:graphicData uri="http://schemas.openxmlformats.org/drawingml/2006/table">
            <a:tbl>
              <a:tblPr firstRow="1" firstCol="1" bandRow="1"/>
              <a:tblGrid>
                <a:gridCol w="1266168">
                  <a:extLst>
                    <a:ext uri="{9D8B030D-6E8A-4147-A177-3AD203B41FA5}">
                      <a16:colId xmlns:a16="http://schemas.microsoft.com/office/drawing/2014/main" xmlns="" val="2843074917"/>
                    </a:ext>
                  </a:extLst>
                </a:gridCol>
                <a:gridCol w="1509783">
                  <a:extLst>
                    <a:ext uri="{9D8B030D-6E8A-4147-A177-3AD203B41FA5}">
                      <a16:colId xmlns:a16="http://schemas.microsoft.com/office/drawing/2014/main" xmlns="" val="764255363"/>
                    </a:ext>
                  </a:extLst>
                </a:gridCol>
                <a:gridCol w="4579807">
                  <a:extLst>
                    <a:ext uri="{9D8B030D-6E8A-4147-A177-3AD203B41FA5}">
                      <a16:colId xmlns:a16="http://schemas.microsoft.com/office/drawing/2014/main" xmlns="" val="3430477630"/>
                    </a:ext>
                  </a:extLst>
                </a:gridCol>
              </a:tblGrid>
              <a:tr h="953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Инициаторы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Очаги международной напряженности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7405800"/>
                  </a:ext>
                </a:extLst>
              </a:tr>
              <a:tr h="824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71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512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prstClr val="black"/>
                </a:solidFill>
              </a:rPr>
              <a:t>Прием «Составление </a:t>
            </a:r>
            <a:r>
              <a:rPr lang="ru-RU" sz="3200" b="1" dirty="0" smtClean="0">
                <a:solidFill>
                  <a:prstClr val="black"/>
                </a:solidFill>
              </a:rPr>
              <a:t>схемы </a:t>
            </a:r>
            <a:r>
              <a:rPr lang="ru-RU" sz="3200" b="1" dirty="0">
                <a:solidFill>
                  <a:prstClr val="black"/>
                </a:solidFill>
              </a:rPr>
              <a:t>по тексту»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628800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становления белорусской </a:t>
            </a:r>
            <a:r>
              <a:rPr lang="ru-RU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государственности                                                            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                         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                                    ↓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                                  01.01.19                     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…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ССРБ</a:t>
            </a:r>
          </a:p>
          <a:p>
            <a:pPr marL="449580" algn="just">
              <a:spcAft>
                <a:spcPts val="0"/>
              </a:spcAft>
            </a:pP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…                              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Польская </a:t>
            </a: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оккупация</a:t>
            </a:r>
          </a:p>
          <a:p>
            <a:pPr marL="449580" algn="just">
              <a:spcAft>
                <a:spcPts val="0"/>
              </a:spcAft>
            </a:pP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just">
              <a:spcAft>
                <a:spcPts val="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(1 - провозглашение БНР 25 марта 1918 г.   </a:t>
            </a:r>
            <a:endParaRPr lang="ru-RU" sz="2400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Литбел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27 февраля 1919 г. 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германская оккупация)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9010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</TotalTime>
  <Words>329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Слайд 1</vt:lpstr>
      <vt:lpstr>Читательская грамотность –  способность к чтению и пониманию учебных текстов, умение извлекать информацию из текста, использовать её при решении учебных, практических задач и в повседневной жизни. </vt:lpstr>
      <vt:lpstr>Приемы работы с учебным текстом:   - пересказ  - комментированное чтение  - анализ прочитанного и    осмысление исторического материала 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9</cp:revision>
  <dcterms:created xsi:type="dcterms:W3CDTF">2022-12-26T11:07:36Z</dcterms:created>
  <dcterms:modified xsi:type="dcterms:W3CDTF">2022-12-27T07:25:38Z</dcterms:modified>
</cp:coreProperties>
</file>