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2" r:id="rId4"/>
    <p:sldId id="261" r:id="rId5"/>
    <p:sldId id="258" r:id="rId6"/>
    <p:sldId id="259" r:id="rId7"/>
    <p:sldId id="263" r:id="rId8"/>
    <p:sldId id="260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4C02CF-FDA5-4641-B413-E56ECFBA835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19E2BC-3779-40D9-BC4D-4A5ADD66F7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019" y="2492896"/>
            <a:ext cx="87129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Специальность 2-45 02 01</a:t>
            </a:r>
          </a:p>
          <a:p>
            <a:pPr algn="ctr"/>
            <a:r>
              <a:rPr lang="ru-RU" sz="54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Почтовая связь</a:t>
            </a:r>
            <a:r>
              <a:rPr lang="ru-RU" sz="5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7129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Учреждение образования «Белорусская государственная академия связи»</a:t>
            </a:r>
            <a:endParaRPr lang="ru-RU" sz="40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9120"/>
            <a:ext cx="6521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Абитуриенту 2022 </a:t>
            </a:r>
            <a:r>
              <a:rPr lang="ru-RU" sz="3600" b="1" i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</a:t>
            </a:r>
            <a:r>
              <a:rPr lang="ru-RU" sz="5400" b="1" i="1" cap="all" dirty="0" smtClean="0">
                <a:ln w="90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5400" b="1" i="1" cap="all" spc="0" dirty="0">
              <a:ln w="900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4" name="Picture 6" descr="Прямая Ссылка Sticker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80590"/>
            <a:ext cx="3330625" cy="22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Прямая Ссылка Sticker GIF | Gfyc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018" y="5285824"/>
            <a:ext cx="3038085" cy="202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Подготовку специалистов почтовой отрасли ведет </a:t>
            </a:r>
          </a:p>
          <a:p>
            <a:pPr algn="just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и технологии почтовой связи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27048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образована в январе 1995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 тех пор выпустила более 2000 специалистов с квалификацией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«Техник почтовой связи»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minsknews.by/wp-content/uploads/2018/04/IMG_9303-1-9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/>
          <a:stretch/>
        </p:blipFill>
        <p:spPr bwMode="auto">
          <a:xfrm>
            <a:off x="237665" y="5013176"/>
            <a:ext cx="1923937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insknews.by/wp-content/uploads/2018/04/IMG_9350-900x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/>
          <a:stretch/>
        </p:blipFill>
        <p:spPr bwMode="auto">
          <a:xfrm>
            <a:off x="2323935" y="5013176"/>
            <a:ext cx="217879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insknews.by/wp-content/uploads/2018/04/IMG_9497-842x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/>
          <a:stretch/>
        </p:blipFill>
        <p:spPr bwMode="auto">
          <a:xfrm>
            <a:off x="4661147" y="5013176"/>
            <a:ext cx="1871657" cy="16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insknews.by/wp-content/uploads/2018/04/IMG_9431-900x6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5"/>
          <a:stretch/>
        </p:blipFill>
        <p:spPr bwMode="auto">
          <a:xfrm>
            <a:off x="6685209" y="5026587"/>
            <a:ext cx="2232248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54" y="40466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период обучения учащиеся познакомятся с разнообразными современными учебными дисциплинами отрасли связи: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коммерция;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почтовой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связи;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Автоматизация почтово-кассовых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операций;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Логистика в почтовой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Сертификация товаров и услуг почтовой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Политика привлечения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клиентов;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Информационно-технологические системы  почтовой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Основы автоматизации технологических процессов почтовой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Электронный маркетинг в почтовой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связи и другие.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лорусская государственная академия связи Учебный корпус № 1, ВУЗ, ул.  Франциска Скорины, 8, корп. 2, Минск, Беларусь — Яндекс.Кар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17558" r="15218" b="13504"/>
          <a:stretch/>
        </p:blipFill>
        <p:spPr bwMode="auto">
          <a:xfrm>
            <a:off x="246467" y="3120463"/>
            <a:ext cx="5148064" cy="37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Белорусская государственная академия связи | Justarrived.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1"/>
            <a:ext cx="4349436" cy="29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984" y="276953"/>
            <a:ext cx="410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</a:rPr>
              <a:t>Занятия проводятся в двух  учебных  корпусах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952175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u="sng" dirty="0" smtClean="0"/>
              <a:t>Ул. </a:t>
            </a:r>
            <a:r>
              <a:rPr lang="ru-RU" sz="2800" b="1" i="1" u="sng" dirty="0" err="1" smtClean="0"/>
              <a:t>П.Бровки</a:t>
            </a:r>
            <a:r>
              <a:rPr lang="ru-RU" sz="2800" b="1" i="1" u="sng" dirty="0" smtClean="0"/>
              <a:t>, 12</a:t>
            </a:r>
            <a:endParaRPr lang="ru-RU" sz="2800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394531" y="4409606"/>
            <a:ext cx="361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Ул. </a:t>
            </a:r>
            <a:r>
              <a:rPr lang="ru-RU" sz="2800" b="1" i="1" u="sng" dirty="0" err="1" smtClean="0"/>
              <a:t>Ф.Скорины</a:t>
            </a:r>
            <a:r>
              <a:rPr lang="ru-RU" sz="2800" b="1" i="1" u="sng" dirty="0" smtClean="0"/>
              <a:t>, 8/2</a:t>
            </a:r>
            <a:endParaRPr lang="ru-RU" sz="2800" b="1" i="1" u="sng" dirty="0"/>
          </a:p>
        </p:txBody>
      </p:sp>
    </p:spTree>
    <p:extLst>
      <p:ext uri="{BB962C8B-B14F-4D97-AF65-F5344CB8AC3E}">
        <p14:creationId xmlns:p14="http://schemas.microsoft.com/office/powerpoint/2010/main" val="8114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745" y="24772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Аудиторный фонд кафедры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 descr="C:\Users\C881~1\AppData\Local\Temp\Rar$DRa2160.8505\20211006_094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r="11371"/>
          <a:stretch/>
        </p:blipFill>
        <p:spPr bwMode="auto">
          <a:xfrm rot="5400000">
            <a:off x="5969105" y="974542"/>
            <a:ext cx="2898232" cy="28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99791" y="2350005"/>
            <a:ext cx="2824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Лаборатория почтовой и информационной </a:t>
            </a:r>
            <a:r>
              <a:rPr lang="ru-RU" sz="2000" b="1" dirty="0" smtClean="0">
                <a:solidFill>
                  <a:schemeClr val="bg1"/>
                </a:solidFill>
              </a:rPr>
              <a:t>безопасности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C:\Users\C881~1\AppData\Local\Temp\Rar$DRa2160.8505\20211006_0945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r="10561"/>
          <a:stretch/>
        </p:blipFill>
        <p:spPr bwMode="auto">
          <a:xfrm rot="5400000">
            <a:off x="6096815" y="3830719"/>
            <a:ext cx="2655177" cy="28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9791" y="5013176"/>
            <a:ext cx="2812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</a:t>
            </a:r>
            <a:r>
              <a:rPr lang="de-DE" sz="2000" b="1" dirty="0" err="1" smtClean="0">
                <a:solidFill>
                  <a:schemeClr val="bg1"/>
                </a:solidFill>
              </a:rPr>
              <a:t>аборатория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э</a:t>
            </a:r>
            <a:r>
              <a:rPr lang="de-DE" sz="2000" b="1" dirty="0" err="1" smtClean="0">
                <a:solidFill>
                  <a:schemeClr val="bg1"/>
                </a:solidFill>
              </a:rPr>
              <a:t>лектронного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маркетинга</a:t>
            </a:r>
            <a:r>
              <a:rPr lang="de-DE" sz="2000" b="1" dirty="0">
                <a:solidFill>
                  <a:schemeClr val="bg1"/>
                </a:solidFill>
              </a:rPr>
              <a:t> в </a:t>
            </a:r>
            <a:r>
              <a:rPr lang="de-DE" sz="2000" b="1" dirty="0" err="1">
                <a:solidFill>
                  <a:schemeClr val="bg1"/>
                </a:solidFill>
              </a:rPr>
              <a:t>почтовой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связи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D:\Зав лаб\Фото аудиторий\image-0-02-05-445d9db7f1a25afbad856231091e7bf6145901c9ef154f15b863bc74bb3f965b-V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r="11715"/>
          <a:stretch/>
        </p:blipFill>
        <p:spPr bwMode="auto">
          <a:xfrm>
            <a:off x="2671492" y="4221088"/>
            <a:ext cx="3224952" cy="24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71492" y="5417929"/>
            <a:ext cx="3224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</a:t>
            </a:r>
            <a:r>
              <a:rPr lang="de-DE" sz="2000" b="1" dirty="0" err="1" smtClean="0">
                <a:solidFill>
                  <a:schemeClr val="bg1"/>
                </a:solidFill>
              </a:rPr>
              <a:t>абинет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охраны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труда</a:t>
            </a:r>
            <a:r>
              <a:rPr lang="de-DE" sz="2000" b="1" dirty="0">
                <a:solidFill>
                  <a:schemeClr val="bg1"/>
                </a:solidFill>
              </a:rPr>
              <a:t> и </a:t>
            </a:r>
            <a:r>
              <a:rPr lang="de-DE" sz="2000" b="1" dirty="0" err="1">
                <a:solidFill>
                  <a:schemeClr val="bg1"/>
                </a:solidFill>
              </a:rPr>
              <a:t>защиты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населения</a:t>
            </a:r>
            <a:r>
              <a:rPr lang="de-DE" sz="2000" b="1" dirty="0">
                <a:solidFill>
                  <a:schemeClr val="bg1"/>
                </a:solidFill>
              </a:rPr>
              <a:t> и </a:t>
            </a:r>
            <a:r>
              <a:rPr lang="de-DE" sz="2000" b="1" dirty="0" err="1">
                <a:solidFill>
                  <a:schemeClr val="bg1"/>
                </a:solidFill>
              </a:rPr>
              <a:t>территорий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от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чрезвычайных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ситуаций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C881~1\AppData\Local\Temp\Rar$DRa2160.8505\20211006_0943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r="3580"/>
          <a:stretch/>
        </p:blipFill>
        <p:spPr bwMode="auto">
          <a:xfrm rot="5400000">
            <a:off x="-120331" y="4072393"/>
            <a:ext cx="2933617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8219" y="5489937"/>
            <a:ext cx="2480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</a:t>
            </a:r>
            <a:r>
              <a:rPr lang="de-DE" sz="2000" b="1" dirty="0" err="1" smtClean="0">
                <a:solidFill>
                  <a:schemeClr val="bg1"/>
                </a:solidFill>
              </a:rPr>
              <a:t>абинет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банковских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операций</a:t>
            </a:r>
            <a:r>
              <a:rPr lang="de-DE" sz="2000" b="1" dirty="0">
                <a:solidFill>
                  <a:schemeClr val="bg1"/>
                </a:solidFill>
              </a:rPr>
              <a:t> в </a:t>
            </a:r>
            <a:r>
              <a:rPr lang="de-DE" sz="2000" b="1" dirty="0" err="1">
                <a:solidFill>
                  <a:schemeClr val="bg1"/>
                </a:solidFill>
              </a:rPr>
              <a:t>почтовой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связи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3" descr="D:\Зав лаб\Фото аудиторий\328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99" y="1505867"/>
            <a:ext cx="3283396" cy="2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8031" y="2715761"/>
            <a:ext cx="2664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Учебный центр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РУП </a:t>
            </a:r>
            <a:r>
              <a:rPr lang="ru-RU" sz="2000" b="1" dirty="0">
                <a:solidFill>
                  <a:schemeClr val="bg1"/>
                </a:solidFill>
              </a:rPr>
              <a:t>«Белпочта</a:t>
            </a:r>
            <a:r>
              <a:rPr lang="ru-RU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Алёна\Downloads\20211006_14004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4" t="26667" r="12394"/>
          <a:stretch/>
        </p:blipFill>
        <p:spPr bwMode="auto">
          <a:xfrm>
            <a:off x="263237" y="1074597"/>
            <a:ext cx="2393662" cy="25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288" y="1496181"/>
            <a:ext cx="2403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</a:t>
            </a:r>
            <a:r>
              <a:rPr lang="de-DE" sz="2000" b="1" dirty="0" err="1" smtClean="0">
                <a:solidFill>
                  <a:schemeClr val="bg1"/>
                </a:solidFill>
              </a:rPr>
              <a:t>аборатори</a:t>
            </a:r>
            <a:r>
              <a:rPr lang="ru-RU" sz="2000" b="1" dirty="0">
                <a:solidFill>
                  <a:schemeClr val="bg1"/>
                </a:solidFill>
              </a:rPr>
              <a:t>я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автоматизации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технологических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процессов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почтовой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 smtClean="0">
                <a:solidFill>
                  <a:schemeClr val="bg1"/>
                </a:solidFill>
              </a:rPr>
              <a:t>связи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</a:rPr>
              <a:t>и </a:t>
            </a:r>
            <a:r>
              <a:rPr lang="de-DE" sz="2000" b="1" dirty="0" err="1">
                <a:solidFill>
                  <a:schemeClr val="bg1"/>
                </a:solidFill>
              </a:rPr>
              <a:t>страхового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err="1">
                <a:solidFill>
                  <a:schemeClr val="bg1"/>
                </a:solidFill>
              </a:rPr>
              <a:t>дела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3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093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ПОСТУПЛЕНИЯ</a:t>
            </a:r>
            <a:endParaRPr lang="ru-RU" sz="2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60026"/>
              </p:ext>
            </p:extLst>
          </p:nvPr>
        </p:nvGraphicFramePr>
        <p:xfrm>
          <a:off x="265375" y="980728"/>
          <a:ext cx="859469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182"/>
                <a:gridCol w="3177848"/>
                <a:gridCol w="1766979"/>
                <a:gridCol w="2378689"/>
              </a:tblGrid>
              <a:tr h="372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в 2022 г.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1г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10мес.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информационно-технологических сетей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 почтовой связи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среднего балла документа об образовании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81597"/>
              </p:ext>
            </p:extLst>
          </p:nvPr>
        </p:nvGraphicFramePr>
        <p:xfrm>
          <a:off x="270841" y="2708920"/>
          <a:ext cx="8568952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239"/>
                <a:gridCol w="3152252"/>
                <a:gridCol w="1832705"/>
                <a:gridCol w="2337756"/>
              </a:tblGrid>
              <a:tr h="323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в 2022 г.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2г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10мес.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информационно-технологических сетей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 почтовой связи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среднего балла документа об образовании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2г. 10мес.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торговли и услуг на предприятии почтовой связи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 почтовой связи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среднего балла документа об образовании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260" marR="662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17267"/>
              </p:ext>
            </p:extLst>
          </p:nvPr>
        </p:nvGraphicFramePr>
        <p:xfrm>
          <a:off x="251520" y="5301208"/>
          <a:ext cx="8657548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0800"/>
                <a:gridCol w="3300764"/>
                <a:gridCol w="1779900"/>
                <a:gridCol w="2396084"/>
              </a:tblGrid>
              <a:tr h="29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Квалификация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Вступительные испытания в 2022 г.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информационно-технологических сетей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 почтовой связи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среднего балла документа об образовании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4939930"/>
            <a:ext cx="87129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основе профессионально-технического образования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(дневная форма)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17955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общего среднего образования (дневная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33229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основе общего среднего образования (заочная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форма)</a:t>
            </a: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50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заказчиком кадров специальности «Почтовая связь» </a:t>
            </a:r>
            <a:r>
              <a:rPr lang="ru-RU" sz="3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</a:t>
            </a:r>
            <a:r>
              <a:rPr lang="ru-RU" sz="3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РУП «Белпочта»</a:t>
            </a:r>
            <a:endParaRPr lang="ru-RU" sz="30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893" y="134076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приступают к своему первому рабочему    месту на должности заместителя начальника отделения связи, оператора связи,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 диспетчерской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службы, техника почтовой связи в цехах, отделениях почтовой связи и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структурных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подразделениях РУП «Белпочта»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Белпочта»: при получении посылок дороже 22 евро нужно указывать  дополнительные свед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20888"/>
          <a:stretch/>
        </p:blipFill>
        <p:spPr bwMode="auto">
          <a:xfrm>
            <a:off x="2447584" y="4750201"/>
            <a:ext cx="2144187" cy="20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В Беларуси сеть почтовой связи насчитывает более 4 тыс. объект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r="19618"/>
          <a:stretch/>
        </p:blipFill>
        <p:spPr bwMode="auto">
          <a:xfrm>
            <a:off x="6660232" y="4581128"/>
            <a:ext cx="2382982" cy="209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Белпочта – это и компьютерный центр, и магазин, и банк, и… немного БТ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5"/>
          <a:stretch/>
        </p:blipFill>
        <p:spPr bwMode="auto">
          <a:xfrm>
            <a:off x="107504" y="3414484"/>
            <a:ext cx="2358312" cy="20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20833" r="33626" b="14881"/>
          <a:stretch/>
        </p:blipFill>
        <p:spPr bwMode="auto">
          <a:xfrm>
            <a:off x="4450804" y="3419295"/>
            <a:ext cx="2294222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90143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окончанию обучения учащиеся получат диплом государственного образца о среднем специальном образовании, а также свидетельство о присвоении разряда рабочего (служащего)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«Оператор связи 5 (6) разряда» и «Агент страховой»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5645">
            <a:off x="4855404" y="3385623"/>
            <a:ext cx="3227777" cy="22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encrypted-tbn0.gstatic.com/images?q=tbn:ANd9GcS30tzT8mbhUn4MehZDJbqOwJ4mijF0Ey_WJsxD4TnHoH6A7vmzOCQBIimbFCqH7z79JiM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135">
            <a:off x="523327" y="3799354"/>
            <a:ext cx="4578470" cy="155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488051339_3330-dobro-pozhalovat.gif (496×252) | Dobro, Character, Mario 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8" y="404664"/>
            <a:ext cx="59526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5980" y="3186842"/>
            <a:ext cx="5412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dirty="0">
                <a:ln w="31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5400" b="1" i="1" cap="none" spc="0" dirty="0" smtClean="0">
                <a:ln w="31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нашу дружную </a:t>
            </a:r>
          </a:p>
          <a:p>
            <a:pPr algn="ctr"/>
            <a:r>
              <a:rPr lang="ru-RU" sz="5400" b="1" i="1" cap="none" spc="0" dirty="0" smtClean="0">
                <a:ln w="31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почтовую семью</a:t>
            </a:r>
            <a:endParaRPr lang="ru-RU" sz="5400" b="1" i="1" cap="none" spc="0" dirty="0">
              <a:ln w="3175"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12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147</TotalTime>
  <Words>398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Алёна</cp:lastModifiedBy>
  <cp:revision>14</cp:revision>
  <dcterms:created xsi:type="dcterms:W3CDTF">2021-12-27T11:27:10Z</dcterms:created>
  <dcterms:modified xsi:type="dcterms:W3CDTF">2021-12-28T10:45:35Z</dcterms:modified>
</cp:coreProperties>
</file>