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8" r:id="rId4"/>
    <p:sldId id="257" r:id="rId5"/>
    <p:sldId id="268" r:id="rId6"/>
    <p:sldId id="259" r:id="rId7"/>
    <p:sldId id="269" r:id="rId8"/>
    <p:sldId id="270" r:id="rId9"/>
    <p:sldId id="271" r:id="rId10"/>
    <p:sldId id="272" r:id="rId11"/>
    <p:sldId id="263" r:id="rId12"/>
    <p:sldId id="260" r:id="rId13"/>
    <p:sldId id="261" r:id="rId14"/>
    <p:sldId id="273" r:id="rId15"/>
    <p:sldId id="279" r:id="rId16"/>
    <p:sldId id="275" r:id="rId17"/>
    <p:sldId id="276" r:id="rId18"/>
    <p:sldId id="277" r:id="rId19"/>
    <p:sldId id="280" r:id="rId20"/>
    <p:sldId id="278" r:id="rId21"/>
    <p:sldId id="28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160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371E-3DBD-453E-A280-05BBDEE9838F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870F3A3-A15C-4DA5-9795-7E9CBA4B2D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371E-3DBD-453E-A280-05BBDEE9838F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3A3-A15C-4DA5-9795-7E9CBA4B2D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371E-3DBD-453E-A280-05BBDEE9838F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3A3-A15C-4DA5-9795-7E9CBA4B2D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371E-3DBD-453E-A280-05BBDEE9838F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870F3A3-A15C-4DA5-9795-7E9CBA4B2D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371E-3DBD-453E-A280-05BBDEE9838F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3A3-A15C-4DA5-9795-7E9CBA4B2D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371E-3DBD-453E-A280-05BBDEE9838F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3A3-A15C-4DA5-9795-7E9CBA4B2D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371E-3DBD-453E-A280-05BBDEE9838F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870F3A3-A15C-4DA5-9795-7E9CBA4B2D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371E-3DBD-453E-A280-05BBDEE9838F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3A3-A15C-4DA5-9795-7E9CBA4B2D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371E-3DBD-453E-A280-05BBDEE9838F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3A3-A15C-4DA5-9795-7E9CBA4B2D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371E-3DBD-453E-A280-05BBDEE9838F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3A3-A15C-4DA5-9795-7E9CBA4B2D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371E-3DBD-453E-A280-05BBDEE9838F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3A3-A15C-4DA5-9795-7E9CBA4B2D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298371E-3DBD-453E-A280-05BBDEE9838F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870F3A3-A15C-4DA5-9795-7E9CBA4B2D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26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://www.kozenskaya-school.guo.by/uploads/b1/s/11/114/editor_picture/2/834/orig_data_image20170815-16152-4112pl-0.jpeg?t=1502786825"/>
          <p:cNvPicPr>
            <a:picLocks noChangeAspect="1" noChangeArrowheads="1"/>
          </p:cNvPicPr>
          <p:nvPr/>
        </p:nvPicPr>
        <p:blipFill>
          <a:blip r:embed="rId3" cstate="print"/>
          <a:srcRect l="9375" t="12802" r="12812" b="2406"/>
          <a:stretch>
            <a:fillRect/>
          </a:stretch>
        </p:blipFill>
        <p:spPr bwMode="auto">
          <a:xfrm>
            <a:off x="7500958" y="0"/>
            <a:ext cx="1857388" cy="14193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214422"/>
            <a:ext cx="8786842" cy="378621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лекции, доклады, сообщения, дискуссии по методикам обучения и 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воспитания;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</a:t>
            </a:r>
            <a:r>
              <a:rPr lang="ru-RU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взаимопосещение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уроков;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участие в работе 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семинаров;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мастер-классы;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платные 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услуги;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7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C:\Users\Школа-09\Desktop\МО\IMG-fc0cb383b8aa2e719d32c17fb96b3f4a-V.jpg"/>
          <p:cNvPicPr>
            <a:picLocks noChangeAspect="1" noChangeArrowheads="1"/>
          </p:cNvPicPr>
          <p:nvPr/>
        </p:nvPicPr>
        <p:blipFill>
          <a:blip r:embed="rId3" cstate="print"/>
          <a:srcRect l="6111" t="22500" r="5000" b="20000"/>
          <a:stretch>
            <a:fillRect/>
          </a:stretch>
        </p:blipFill>
        <p:spPr bwMode="auto">
          <a:xfrm>
            <a:off x="428596" y="1857364"/>
            <a:ext cx="3214710" cy="3143272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500174"/>
            <a:ext cx="342902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57200"/>
            <a:ext cx="8991600" cy="8382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</a:t>
            </a: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спользование </a:t>
            </a: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современных </a:t>
            </a: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технологий;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 descr="C:\Users\Школа-09\Desktop\МО\IMG-0eb72eb144539e67126b4e59251c748b-V.jpg"/>
          <p:cNvPicPr>
            <a:picLocks noChangeAspect="1" noChangeArrowheads="1"/>
          </p:cNvPicPr>
          <p:nvPr/>
        </p:nvPicPr>
        <p:blipFill>
          <a:blip r:embed="rId2" cstate="print"/>
          <a:srcRect l="9687" t="9687" r="9687" b="10625"/>
          <a:stretch>
            <a:fillRect/>
          </a:stretch>
        </p:blipFill>
        <p:spPr bwMode="auto">
          <a:xfrm>
            <a:off x="214282" y="1785926"/>
            <a:ext cx="2428892" cy="2400650"/>
          </a:xfrm>
          <a:prstGeom prst="rect">
            <a:avLst/>
          </a:prstGeom>
          <a:noFill/>
        </p:spPr>
      </p:pic>
      <p:pic>
        <p:nvPicPr>
          <p:cNvPr id="7171" name="Picture 3" descr="C:\Users\Школа-09\Desktop\МО\IMG-3efb262e3f16f20c4d910e15d00b3e7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429132"/>
            <a:ext cx="2764493" cy="1557331"/>
          </a:xfrm>
          <a:prstGeom prst="rect">
            <a:avLst/>
          </a:prstGeom>
          <a:noFill/>
        </p:spPr>
      </p:pic>
      <p:pic>
        <p:nvPicPr>
          <p:cNvPr id="7172" name="Picture 4" descr="C:\Users\Школа-09\Desktop\МО\IMG-877a15590aa3cc11316a1ef6ef8e8949-V.jpg"/>
          <p:cNvPicPr>
            <a:picLocks noChangeAspect="1" noChangeArrowheads="1"/>
          </p:cNvPicPr>
          <p:nvPr/>
        </p:nvPicPr>
        <p:blipFill>
          <a:blip r:embed="rId4" cstate="print"/>
          <a:srcRect b="19230"/>
          <a:stretch>
            <a:fillRect/>
          </a:stretch>
        </p:blipFill>
        <p:spPr bwMode="auto">
          <a:xfrm>
            <a:off x="7072330" y="2428868"/>
            <a:ext cx="1857356" cy="3000372"/>
          </a:xfrm>
          <a:prstGeom prst="rect">
            <a:avLst/>
          </a:prstGeom>
          <a:noFill/>
        </p:spPr>
      </p:pic>
      <p:pic>
        <p:nvPicPr>
          <p:cNvPr id="7173" name="Picture 5" descr="C:\Users\Школа-09\Desktop\МО\IMG-af4694ce26c8fdb4378962e38a30341e-V.jpg"/>
          <p:cNvPicPr>
            <a:picLocks noChangeAspect="1" noChangeArrowheads="1"/>
          </p:cNvPicPr>
          <p:nvPr/>
        </p:nvPicPr>
        <p:blipFill>
          <a:blip r:embed="rId5" cstate="print"/>
          <a:srcRect t="5114" b="9658"/>
          <a:stretch>
            <a:fillRect/>
          </a:stretch>
        </p:blipFill>
        <p:spPr bwMode="auto">
          <a:xfrm>
            <a:off x="5072066" y="2143116"/>
            <a:ext cx="1885950" cy="3571900"/>
          </a:xfrm>
          <a:prstGeom prst="rect">
            <a:avLst/>
          </a:prstGeom>
          <a:noFill/>
        </p:spPr>
      </p:pic>
      <p:pic>
        <p:nvPicPr>
          <p:cNvPr id="7174" name="Picture 6" descr="C:\Users\Школа-09\Desktop\МО\IMG-ba6c72eaebbb9b55c94c204da7d54086-V.jpg"/>
          <p:cNvPicPr>
            <a:picLocks noChangeAspect="1" noChangeArrowheads="1"/>
          </p:cNvPicPr>
          <p:nvPr/>
        </p:nvPicPr>
        <p:blipFill>
          <a:blip r:embed="rId6" cstate="print"/>
          <a:srcRect t="3516" b="10351"/>
          <a:stretch>
            <a:fillRect/>
          </a:stretch>
        </p:blipFill>
        <p:spPr bwMode="auto">
          <a:xfrm>
            <a:off x="3000364" y="2143116"/>
            <a:ext cx="1828800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Школа-09\Desktop\МО\IMG-63fc6d8a19e199d2b6d95c6b8970cf4d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54928">
            <a:off x="1809881" y="5405888"/>
            <a:ext cx="1526600" cy="1221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C:\Users\Школа-09\Desktop\МО\IMG-2913f3d36d6fdef1124e27fc97259aef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3286124"/>
            <a:ext cx="180976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16" y="5146025"/>
            <a:ext cx="1285884" cy="17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686800" cy="100013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Повышение профессиональной  подготовки и квалификационной категории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7" name="Picture 5" descr="C:\Users\Школа-09\Desktop\МО\IMG-99ecdd0f24f7b1ccaa44dad7348d24cc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748903">
            <a:off x="5844687" y="4085645"/>
            <a:ext cx="3229026" cy="2323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C:\Users\Школа-09\Desktop\МО\IMG-8aa18226db9d02902b0c8820762f9956-V.jpg"/>
          <p:cNvPicPr>
            <a:picLocks noChangeAspect="1" noChangeArrowheads="1"/>
          </p:cNvPicPr>
          <p:nvPr/>
        </p:nvPicPr>
        <p:blipFill>
          <a:blip r:embed="rId3" cstate="print"/>
          <a:srcRect l="23333" t="5489" r="7500" b="4747"/>
          <a:stretch>
            <a:fillRect/>
          </a:stretch>
        </p:blipFill>
        <p:spPr bwMode="auto">
          <a:xfrm rot="19789252">
            <a:off x="3855927" y="3169113"/>
            <a:ext cx="3471384" cy="2658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Users\Школа-09\Desktop\МО\IMG-7e0751b39c76c63500662e5a57e9522f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558022">
            <a:off x="2629979" y="2080856"/>
            <a:ext cx="2622157" cy="3496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4" name="Picture 2" descr="C:\Users\Школа-09\Desktop\МО\8841.jpg"/>
          <p:cNvPicPr>
            <a:picLocks noChangeAspect="1" noChangeArrowheads="1"/>
          </p:cNvPicPr>
          <p:nvPr/>
        </p:nvPicPr>
        <p:blipFill>
          <a:blip r:embed="rId5" cstate="print"/>
          <a:srcRect t="12958" b="21874"/>
          <a:stretch>
            <a:fillRect/>
          </a:stretch>
        </p:blipFill>
        <p:spPr bwMode="auto">
          <a:xfrm rot="20116379">
            <a:off x="-175839" y="2105702"/>
            <a:ext cx="3467712" cy="217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9267860" cy="125728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Публикации В СМИ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4818" name="Picture 2" descr="C:\Users\Школа-09\Desktop\МО\8794.jpg"/>
          <p:cNvPicPr>
            <a:picLocks noChangeAspect="1" noChangeArrowheads="1"/>
          </p:cNvPicPr>
          <p:nvPr/>
        </p:nvPicPr>
        <p:blipFill>
          <a:blip r:embed="rId2" cstate="print"/>
          <a:srcRect l="10417" t="11719" r="6249" b="6249"/>
          <a:stretch>
            <a:fillRect/>
          </a:stretch>
        </p:blipFill>
        <p:spPr bwMode="auto">
          <a:xfrm>
            <a:off x="142844" y="3286124"/>
            <a:ext cx="2571768" cy="3375446"/>
          </a:xfrm>
          <a:prstGeom prst="rect">
            <a:avLst/>
          </a:prstGeom>
          <a:noFill/>
        </p:spPr>
      </p:pic>
      <p:pic>
        <p:nvPicPr>
          <p:cNvPr id="34819" name="Picture 3" descr="C:\Users\Школа-09\Desktop\МО\IMG-d15b379e934272642cee070bcec7f984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571744"/>
            <a:ext cx="2286016" cy="3233260"/>
          </a:xfrm>
          <a:prstGeom prst="rect">
            <a:avLst/>
          </a:prstGeom>
          <a:noFill/>
        </p:spPr>
      </p:pic>
      <p:pic>
        <p:nvPicPr>
          <p:cNvPr id="34820" name="Picture 4" descr="C:\Users\Школа-09\Desktop\МО\IMG-f22278a61b439002843d9350d7fd4532-V.jpg"/>
          <p:cNvPicPr>
            <a:picLocks noChangeAspect="1" noChangeArrowheads="1"/>
          </p:cNvPicPr>
          <p:nvPr/>
        </p:nvPicPr>
        <p:blipFill>
          <a:blip r:embed="rId4" cstate="print"/>
          <a:srcRect l="4762" t="3297" r="5860"/>
          <a:stretch>
            <a:fillRect/>
          </a:stretch>
        </p:blipFill>
        <p:spPr bwMode="auto">
          <a:xfrm>
            <a:off x="3286116" y="1857364"/>
            <a:ext cx="2277920" cy="3286148"/>
          </a:xfrm>
          <a:prstGeom prst="rect">
            <a:avLst/>
          </a:prstGeom>
          <a:noFill/>
        </p:spPr>
      </p:pic>
      <p:pic>
        <p:nvPicPr>
          <p:cNvPr id="1026" name="Picture 2" descr="F:\дипломы распечатать\4486256_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857364"/>
            <a:ext cx="2357454" cy="3290273"/>
          </a:xfrm>
          <a:prstGeom prst="rect">
            <a:avLst/>
          </a:prstGeom>
          <a:noFill/>
        </p:spPr>
      </p:pic>
      <p:pic>
        <p:nvPicPr>
          <p:cNvPr id="1027" name="Picture 3" descr="F:\дипломы распечатать\4486256_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46" y="3429000"/>
            <a:ext cx="2357454" cy="3290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686800" cy="8382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Участие в конкурсах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428736"/>
            <a:ext cx="8686800" cy="4651389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Лингвистёнок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218" name="AutoShape 2" descr="Поздравляем победителя в республиканском конкурсе Лингвистенок-2019  Курочицкого Антона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Поздравляем победителя в республиканском конкурсе Лингвистенок-2019  Курочицкого Антона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2" name="AutoShape 6" descr="Поздравляем победителя в республиканском конкурсе Лингвистенок-2019  Курочицкого Антона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4" name="AutoShape 8" descr="Поздравляем победителя в республиканском конкурсе Лингвистенок-2019  Курочицкого Антона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6" name="AutoShape 10" descr="Поздравляем победителя в республиканском конкурсе Лингвистенок-2019  Курочицкого Антона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8" name="AutoShape 12" descr="Поздравляем победителя в республиканском конкурсе Лингвистенок-2019  Курочицкого Антона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31" name="Picture 15" descr="Ново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3143248"/>
            <a:ext cx="3714776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Турнир знатоков иностранных языков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1746" name="Picture 2" descr="Презентация к уроку-викторине по английскому языку: &quot;Турнир знатоков  английского язык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285992"/>
            <a:ext cx="5048285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235745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</a:t>
            </a:r>
            <a:r>
              <a:rPr 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международная </a:t>
            </a:r>
            <a:b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дистанционная олимпиада </a:t>
            </a:r>
            <a:b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«Созвездие талантов»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2770" name="Picture 2" descr="Участвуем в VIII Международном фестивале педагогов и учащихся «Созвездие  талантов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786058"/>
            <a:ext cx="3929090" cy="2750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</a:rPr>
              <a:t>Подготовка к ЦТ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6"/>
            <a:ext cx="8686800" cy="4525963"/>
          </a:xfrm>
        </p:spPr>
        <p:txBody>
          <a:bodyPr/>
          <a:lstStyle/>
          <a:p>
            <a:pPr algn="ctr">
              <a:buNone/>
            </a:pP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2020/2021 </a:t>
            </a:r>
            <a:r>
              <a:rPr lang="ru-RU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г.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61928" y="2000240"/>
          <a:ext cx="8782072" cy="1840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1846"/>
                <a:gridCol w="1763921"/>
                <a:gridCol w="2580248"/>
                <a:gridCol w="2436057"/>
              </a:tblGrid>
              <a:tr h="101751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Количество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Средний</a:t>
                      </a:r>
                    </a:p>
                    <a:p>
                      <a:pPr algn="ctr"/>
                      <a:r>
                        <a:rPr lang="ru-RU" sz="2400" dirty="0" smtClean="0"/>
                        <a:t>балл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Максимальный балл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Минимальный балл</a:t>
                      </a:r>
                      <a:endParaRPr lang="ru-RU" sz="2400" dirty="0"/>
                    </a:p>
                  </a:txBody>
                  <a:tcPr/>
                </a:tc>
              </a:tr>
              <a:tr h="589515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13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53,15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85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37</a:t>
                      </a:r>
                      <a:endParaRPr lang="ru-RU" sz="4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00166" y="4572008"/>
          <a:ext cx="6096000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1040338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2019</a:t>
                      </a:r>
                    </a:p>
                    <a:p>
                      <a:pPr algn="ctr"/>
                      <a:r>
                        <a:rPr lang="ru-RU" sz="3200" dirty="0" smtClean="0"/>
                        <a:t> год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2020</a:t>
                      </a:r>
                    </a:p>
                    <a:p>
                      <a:pPr algn="ctr"/>
                      <a:r>
                        <a:rPr lang="ru-RU" sz="3200" dirty="0" smtClean="0"/>
                        <a:t>год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2021 </a:t>
                      </a:r>
                    </a:p>
                    <a:p>
                      <a:pPr algn="ctr"/>
                      <a:r>
                        <a:rPr lang="ru-RU" sz="3200" dirty="0" smtClean="0"/>
                        <a:t>год</a:t>
                      </a:r>
                      <a:endParaRPr lang="ru-RU" sz="3200" dirty="0"/>
                    </a:p>
                  </a:txBody>
                  <a:tcPr/>
                </a:tc>
              </a:tr>
              <a:tr h="602736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51,33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45,77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53,15</a:t>
                      </a:r>
                      <a:endParaRPr lang="ru-RU" sz="3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Школа-09\Desktop\МО\IMG-78ab1bf9d9955605bf0bef6995e847a3-V.jpg"/>
          <p:cNvPicPr>
            <a:picLocks noChangeAspect="1" noChangeArrowheads="1"/>
          </p:cNvPicPr>
          <p:nvPr/>
        </p:nvPicPr>
        <p:blipFill>
          <a:blip r:embed="rId2" cstate="print"/>
          <a:srcRect l="5625" r="14686" b="43125"/>
          <a:stretch>
            <a:fillRect/>
          </a:stretch>
        </p:blipFill>
        <p:spPr bwMode="auto">
          <a:xfrm>
            <a:off x="71374" y="785794"/>
            <a:ext cx="9072626" cy="4856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858280" cy="142876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Участие в областной и республиканской олимпиаде по предмету</a:t>
            </a: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3794" name="Picture 2" descr="C:\Users\Школа-09\Desktop\МО\8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571744"/>
            <a:ext cx="3238522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795" name="Picture 3" descr="C:\Users\Школа-09\Desktop\МО\8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571744"/>
            <a:ext cx="321471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26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://www.kozenskaya-school.guo.by/uploads/b1/s/11/114/editor_picture/2/834/orig_data_image20170815-16152-4112pl-0.jpeg?t=1502786825"/>
          <p:cNvPicPr>
            <a:picLocks noChangeAspect="1" noChangeArrowheads="1"/>
          </p:cNvPicPr>
          <p:nvPr/>
        </p:nvPicPr>
        <p:blipFill>
          <a:blip r:embed="rId3" cstate="print"/>
          <a:srcRect l="9375" t="12802" r="12812" b="2406"/>
          <a:stretch>
            <a:fillRect/>
          </a:stretch>
        </p:blipFill>
        <p:spPr bwMode="auto">
          <a:xfrm>
            <a:off x="7500958" y="0"/>
            <a:ext cx="1857388" cy="14193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928802"/>
            <a:ext cx="8229600" cy="2714644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Тема работы методического объединения учителей иностранного языка</a:t>
            </a:r>
            <a:r>
              <a:rPr lang="ru-RU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br>
              <a:rPr lang="ru-RU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100" b="1" cap="none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«Совершенствование профессиональной компетентности учителей иностранных языков по использованию технологии визуализации учебной информации в современном образовательном процессе»</a:t>
            </a:r>
            <a:r>
              <a:rPr lang="ru-RU" sz="31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1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31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543956" cy="6215106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6700" b="1" dirty="0" smtClean="0">
                <a:solidFill>
                  <a:srgbClr val="FF0000"/>
                </a:solidFill>
              </a:rPr>
              <a:t>Задачи:</a:t>
            </a:r>
          </a:p>
          <a:p>
            <a:pPr>
              <a:buNone/>
            </a:pPr>
            <a:endParaRPr lang="ru-RU" sz="6700" dirty="0" smtClean="0">
              <a:solidFill>
                <a:srgbClr val="FF0000"/>
              </a:solidFill>
            </a:endParaRPr>
          </a:p>
          <a:p>
            <a:pPr lvl="0" algn="just">
              <a:buClr>
                <a:srgbClr val="FF0000"/>
              </a:buClr>
              <a:buFont typeface="Wingdings" pitchFamily="2" charset="2"/>
              <a:buChar char="q"/>
            </a:pPr>
            <a:r>
              <a:rPr lang="ru-RU" sz="3800" dirty="0" smtClean="0">
                <a:latin typeface="Arial" pitchFamily="34" charset="0"/>
                <a:cs typeface="Arial" pitchFamily="34" charset="0"/>
              </a:rPr>
              <a:t>обеспечение методической поддержки педагогических работников в области организации самостоятельной и коллективной учебно-познавательной деятельности учащихся;</a:t>
            </a:r>
          </a:p>
          <a:p>
            <a:pPr lvl="0" algn="just">
              <a:buClr>
                <a:srgbClr val="FF0000"/>
              </a:buClr>
              <a:buFont typeface="Wingdings" pitchFamily="2" charset="2"/>
              <a:buChar char="q"/>
            </a:pPr>
            <a:r>
              <a:rPr lang="ru-RU" sz="3800" dirty="0" smtClean="0">
                <a:latin typeface="Arial" pitchFamily="34" charset="0"/>
                <a:cs typeface="Arial" pitchFamily="34" charset="0"/>
              </a:rPr>
              <a:t>развитие компетенции учителей иностранного языка в области использования современных педагогических и </a:t>
            </a:r>
            <a:r>
              <a:rPr lang="ru-RU" sz="3800" dirty="0" err="1" smtClean="0">
                <a:latin typeface="Arial" pitchFamily="34" charset="0"/>
                <a:cs typeface="Arial" pitchFamily="34" charset="0"/>
              </a:rPr>
              <a:t>здоровьесберегающих</a:t>
            </a:r>
            <a:r>
              <a:rPr lang="ru-RU" sz="3800" dirty="0" smtClean="0">
                <a:latin typeface="Arial" pitchFamily="34" charset="0"/>
                <a:cs typeface="Arial" pitchFamily="34" charset="0"/>
              </a:rPr>
              <a:t> технологий в процессе обучения иностранному языку;</a:t>
            </a:r>
          </a:p>
          <a:p>
            <a:pPr lvl="0" algn="just">
              <a:buClr>
                <a:srgbClr val="FF0000"/>
              </a:buClr>
              <a:buFont typeface="Wingdings" pitchFamily="2" charset="2"/>
              <a:buChar char="q"/>
            </a:pPr>
            <a:r>
              <a:rPr lang="ru-RU" sz="3800" dirty="0" smtClean="0">
                <a:latin typeface="Arial" pitchFamily="34" charset="0"/>
                <a:cs typeface="Arial" pitchFamily="34" charset="0"/>
              </a:rPr>
              <a:t>освоение учителями способов организации обучения учащихся с широким использованием современных средств коммуникации, </a:t>
            </a:r>
            <a:r>
              <a:rPr lang="ru-RU" sz="3800" dirty="0" err="1" smtClean="0">
                <a:latin typeface="Arial" pitchFamily="34" charset="0"/>
                <a:cs typeface="Arial" pitchFamily="34" charset="0"/>
              </a:rPr>
              <a:t>онлайн</a:t>
            </a:r>
            <a:r>
              <a:rPr lang="ru-RU" sz="3800" dirty="0" smtClean="0">
                <a:latin typeface="Arial" pitchFamily="34" charset="0"/>
                <a:cs typeface="Arial" pitchFamily="34" charset="0"/>
              </a:rPr>
              <a:t> взаимодействия, образовательных Интернет-ресурсов;</a:t>
            </a:r>
          </a:p>
          <a:p>
            <a:pPr lvl="0" algn="just">
              <a:buClr>
                <a:srgbClr val="FF0000"/>
              </a:buClr>
              <a:buFont typeface="Wingdings" pitchFamily="2" charset="2"/>
              <a:buChar char="q"/>
            </a:pPr>
            <a:r>
              <a:rPr lang="ru-RU" sz="3800" dirty="0" smtClean="0">
                <a:latin typeface="Arial" pitchFamily="34" charset="0"/>
                <a:cs typeface="Arial" pitchFamily="34" charset="0"/>
              </a:rPr>
              <a:t>повышение качества образования через системную работу с высокомотивированными и одарёнными учащимися;</a:t>
            </a:r>
          </a:p>
          <a:p>
            <a:pPr lvl="0" algn="just">
              <a:buClr>
                <a:srgbClr val="FF0000"/>
              </a:buClr>
              <a:buFont typeface="Wingdings" pitchFamily="2" charset="2"/>
              <a:buChar char="q"/>
            </a:pPr>
            <a:r>
              <a:rPr lang="ru-RU" sz="3800" dirty="0" smtClean="0">
                <a:latin typeface="Arial" pitchFamily="34" charset="0"/>
                <a:cs typeface="Arial" pitchFamily="34" charset="0"/>
              </a:rPr>
              <a:t>совершенствование и развитие уровня профессиональной компетентности педагогов через организацию самообразовательной деятельности;</a:t>
            </a:r>
          </a:p>
          <a:p>
            <a:pPr lvl="0" algn="just">
              <a:buClr>
                <a:srgbClr val="FF0000"/>
              </a:buClr>
              <a:buFont typeface="Wingdings" pitchFamily="2" charset="2"/>
              <a:buChar char="q"/>
            </a:pPr>
            <a:r>
              <a:rPr lang="ru-RU" sz="3800" dirty="0" smtClean="0">
                <a:latin typeface="Arial" pitchFamily="34" charset="0"/>
                <a:cs typeface="Arial" pitchFamily="34" charset="0"/>
              </a:rPr>
              <a:t>обеспечение на этапе завершения обучения и воспитания на III ступени общего среднего образования качественно нового уровня владения учащимися иноязычным общением, необходимым для успешного использования ими в будущей профессиональной деятельности;</a:t>
            </a:r>
          </a:p>
          <a:p>
            <a:pPr lvl="0" algn="just">
              <a:buClr>
                <a:srgbClr val="FF0000"/>
              </a:buClr>
              <a:buFont typeface="Wingdings" pitchFamily="2" charset="2"/>
              <a:buChar char="q"/>
            </a:pPr>
            <a:r>
              <a:rPr lang="ru-RU" sz="3800" dirty="0" smtClean="0">
                <a:latin typeface="Arial" pitchFamily="34" charset="0"/>
                <a:cs typeface="Arial" pitchFamily="34" charset="0"/>
              </a:rPr>
              <a:t>оказание помощи педагогам в решении их педагогических затруднений.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endParaRPr lang="ru-RU" sz="3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b="53125"/>
          <a:stretch>
            <a:fillRect/>
          </a:stretch>
        </p:blipFill>
        <p:spPr bwMode="auto">
          <a:xfrm>
            <a:off x="0" y="1500174"/>
            <a:ext cx="914400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85794"/>
            <a:ext cx="9501254" cy="192882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Эффективные формы работы:</a:t>
            </a: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заседания МО по вопросам методики обучения и воспитания </a:t>
            </a: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учащихся;</a:t>
            </a: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круглые столы, совещания и семинары по учебно-методическим </a:t>
            </a: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вопросам;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Школа-09\Desktop\МО\IMG-f37ab54f05fe5f8d2ce03303d17e3a92-V.jpg"/>
          <p:cNvPicPr>
            <a:picLocks noChangeAspect="1" noChangeArrowheads="1"/>
          </p:cNvPicPr>
          <p:nvPr/>
        </p:nvPicPr>
        <p:blipFill>
          <a:blip r:embed="rId2" cstate="print"/>
          <a:srcRect t="9375" r="34463" b="34849"/>
          <a:stretch>
            <a:fillRect/>
          </a:stretch>
        </p:blipFill>
        <p:spPr bwMode="auto">
          <a:xfrm>
            <a:off x="785786" y="4071942"/>
            <a:ext cx="3469472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Школа-09\Desktop\МО\IMG-a6a8c44f32ba52dc7b80a5723bebcb6f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143380"/>
            <a:ext cx="3071834" cy="2303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-357214"/>
            <a:ext cx="9186898" cy="164307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открытые </a:t>
            </a: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уроки;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Школа-09\Desktop\МО\IMG-1f7140a876fe1b5016047d9bb8ab332a-V.jpg"/>
          <p:cNvPicPr>
            <a:picLocks noChangeAspect="1" noChangeArrowheads="1"/>
          </p:cNvPicPr>
          <p:nvPr/>
        </p:nvPicPr>
        <p:blipFill>
          <a:blip r:embed="rId2" cstate="print"/>
          <a:srcRect l="11093" t="15000" r="16250" b="13125"/>
          <a:stretch>
            <a:fillRect/>
          </a:stretch>
        </p:blipFill>
        <p:spPr bwMode="auto">
          <a:xfrm>
            <a:off x="571472" y="1643050"/>
            <a:ext cx="2214578" cy="1590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8889" t="28125" r="20000" b="32031"/>
          <a:stretch>
            <a:fillRect/>
          </a:stretch>
        </p:blipFill>
        <p:spPr bwMode="auto">
          <a:xfrm>
            <a:off x="500034" y="3786190"/>
            <a:ext cx="2286016" cy="1624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11250" b="17500"/>
          <a:stretch>
            <a:fillRect/>
          </a:stretch>
        </p:blipFill>
        <p:spPr bwMode="auto">
          <a:xfrm>
            <a:off x="5929322" y="3857628"/>
            <a:ext cx="2881333" cy="2008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19375" t="23281" r="18750" b="25156"/>
          <a:stretch>
            <a:fillRect/>
          </a:stretch>
        </p:blipFill>
        <p:spPr bwMode="auto">
          <a:xfrm>
            <a:off x="3071802" y="4000504"/>
            <a:ext cx="2186003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 t="6875" r="10000" b="27500"/>
          <a:stretch>
            <a:fillRect/>
          </a:stretch>
        </p:blipFill>
        <p:spPr bwMode="auto">
          <a:xfrm>
            <a:off x="3071802" y="1142984"/>
            <a:ext cx="2351344" cy="2286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 t="18919" r="12161" b="35135"/>
          <a:stretch>
            <a:fillRect/>
          </a:stretch>
        </p:blipFill>
        <p:spPr bwMode="auto">
          <a:xfrm>
            <a:off x="5715008" y="1714488"/>
            <a:ext cx="3277744" cy="128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внеклассные мероприятия,  предметная </a:t>
            </a: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неделя;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r="11408" b="36912"/>
          <a:stretch>
            <a:fillRect/>
          </a:stretch>
        </p:blipFill>
        <p:spPr bwMode="auto">
          <a:xfrm>
            <a:off x="571472" y="1571612"/>
            <a:ext cx="3714776" cy="1984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17187" t="10089" r="20000" b="18403"/>
          <a:stretch>
            <a:fillRect/>
          </a:stretch>
        </p:blipFill>
        <p:spPr bwMode="auto">
          <a:xfrm>
            <a:off x="5429256" y="1643050"/>
            <a:ext cx="3339276" cy="2143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 l="21729" t="17636" r="7594" b="19043"/>
          <a:stretch>
            <a:fillRect/>
          </a:stretch>
        </p:blipFill>
        <p:spPr bwMode="auto">
          <a:xfrm rot="16200000">
            <a:off x="1208113" y="3363866"/>
            <a:ext cx="2357454" cy="3630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2" name="Picture 6" descr="C:\Users\Школа-09\Desktop\МО\IMG_20220328_191253.jpg"/>
          <p:cNvPicPr>
            <a:picLocks noChangeAspect="1" noChangeArrowheads="1"/>
          </p:cNvPicPr>
          <p:nvPr/>
        </p:nvPicPr>
        <p:blipFill>
          <a:blip r:embed="rId5" cstate="print"/>
          <a:srcRect l="12500" t="2343" r="21875" b="15624"/>
          <a:stretch>
            <a:fillRect/>
          </a:stretch>
        </p:blipFill>
        <p:spPr bwMode="auto">
          <a:xfrm>
            <a:off x="5857884" y="4071942"/>
            <a:ext cx="2590833" cy="2428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177</TotalTime>
  <Words>148</Words>
  <Application>Microsoft Office PowerPoint</Application>
  <PresentationFormat>Экран (4:3)</PresentationFormat>
  <Paragraphs>42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Слайд 1</vt:lpstr>
      <vt:lpstr>Слайд 2</vt:lpstr>
      <vt:lpstr>Слайд 3</vt:lpstr>
      <vt:lpstr>Тема работы методического объединения учителей иностранного языка:  «Совершенствование профессиональной компетентности учителей иностранных языков по использованию технологии визуализации учебной информации в современном образовательном процессе» </vt:lpstr>
      <vt:lpstr>Слайд 5</vt:lpstr>
      <vt:lpstr>Слайд 6</vt:lpstr>
      <vt:lpstr> Эффективные формы работы: - заседания МО по вопросам методики обучения и воспитания учащихся; - круглые столы, совещания и семинары по учебно-методическим вопросам;</vt:lpstr>
      <vt:lpstr> - открытые уроки;</vt:lpstr>
      <vt:lpstr>- внеклассные мероприятия,  предметная неделя;</vt:lpstr>
      <vt:lpstr>- лекции, доклады, сообщения, дискуссии по методикам обучения и воспитания; - взаимопосещение  уроков; - участие в работе семинаров; - мастер-классы; - платные услуги;</vt:lpstr>
      <vt:lpstr>Слайд 11</vt:lpstr>
      <vt:lpstr>- использование современных технологий;</vt:lpstr>
      <vt:lpstr>Слайд 13</vt:lpstr>
      <vt:lpstr>Повышение профессиональной  подготовки и квалификационной категории</vt:lpstr>
      <vt:lpstr>Публикации В СМИ</vt:lpstr>
      <vt:lpstr>Участие в конкурсах</vt:lpstr>
      <vt:lpstr>Турнир знатоков иностранных языков</vt:lpstr>
      <vt:lpstr>Х международная  дистанционная олимпиада  «Созвездие талантов»</vt:lpstr>
      <vt:lpstr>Подготовка к ЦТ</vt:lpstr>
      <vt:lpstr>Участие в областной и республиканской олимпиаде по предмету 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Школа-08</dc:creator>
  <cp:lastModifiedBy>Школа-09</cp:lastModifiedBy>
  <cp:revision>20</cp:revision>
  <dcterms:created xsi:type="dcterms:W3CDTF">2022-03-29T10:05:59Z</dcterms:created>
  <dcterms:modified xsi:type="dcterms:W3CDTF">2022-04-01T07:11:06Z</dcterms:modified>
</cp:coreProperties>
</file>