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5" r:id="rId2"/>
    <p:sldId id="256" r:id="rId3"/>
    <p:sldId id="268" r:id="rId4"/>
    <p:sldId id="262" r:id="rId5"/>
    <p:sldId id="257" r:id="rId6"/>
    <p:sldId id="297" r:id="rId7"/>
    <p:sldId id="294" r:id="rId8"/>
    <p:sldId id="296" r:id="rId9"/>
    <p:sldId id="303" r:id="rId10"/>
    <p:sldId id="295" r:id="rId11"/>
    <p:sldId id="275" r:id="rId12"/>
    <p:sldId id="276" r:id="rId13"/>
    <p:sldId id="289" r:id="rId14"/>
    <p:sldId id="290" r:id="rId15"/>
    <p:sldId id="293" r:id="rId16"/>
    <p:sldId id="283" r:id="rId17"/>
    <p:sldId id="302" r:id="rId18"/>
    <p:sldId id="291" r:id="rId19"/>
    <p:sldId id="28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4607" autoAdjust="0"/>
  </p:normalViewPr>
  <p:slideViewPr>
    <p:cSldViewPr>
      <p:cViewPr varScale="1">
        <p:scale>
          <a:sx n="50" d="100"/>
          <a:sy n="50" d="100"/>
        </p:scale>
        <p:origin x="1267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F8AA-4379-404B-A457-85336A47745C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4B56-D2AA-4E89-8B66-567D72A118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F8AA-4379-404B-A457-85336A47745C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4B56-D2AA-4E89-8B66-567D72A118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F8AA-4379-404B-A457-85336A47745C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4B56-D2AA-4E89-8B66-567D72A118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F8AA-4379-404B-A457-85336A47745C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4B56-D2AA-4E89-8B66-567D72A118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F8AA-4379-404B-A457-85336A47745C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4B56-D2AA-4E89-8B66-567D72A118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F8AA-4379-404B-A457-85336A47745C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4B56-D2AA-4E89-8B66-567D72A118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F8AA-4379-404B-A457-85336A47745C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4B56-D2AA-4E89-8B66-567D72A118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F8AA-4379-404B-A457-85336A47745C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4B56-D2AA-4E89-8B66-567D72A118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F8AA-4379-404B-A457-85336A47745C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4B56-D2AA-4E89-8B66-567D72A118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F8AA-4379-404B-A457-85336A47745C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4B56-D2AA-4E89-8B66-567D72A118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F8AA-4379-404B-A457-85336A47745C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4B56-D2AA-4E89-8B66-567D72A118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EDF61E4B-6189-41E8-ABD9-8250EBA27BE9}" type="datetimeFigureOut">
              <a:rPr lang="ru-RU" smtClean="0">
                <a:solidFill>
                  <a:srgbClr val="B13F9A"/>
                </a:solidFill>
              </a:rPr>
              <a:pPr/>
              <a:t>01.04.2022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B6463C7-91DD-4D35-9CC3-6C71DDD4DEA1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User\Desktop\&#1053;&#1086;&#1074;&#1099;&#1081;%20&#1087;&#1088;&#1086;&#1077;&#1082;&#1090;.avi" TargetMode="External"/><Relationship Id="rId1" Type="http://schemas.microsoft.com/office/2007/relationships/media" Target="file:///C:\Users\User\Desktop\&#1053;&#1086;&#1074;&#1099;&#1081;%20&#1087;&#1088;&#1086;&#1077;&#1082;&#1090;.avi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2574" y="2060848"/>
            <a:ext cx="7371426" cy="3168352"/>
          </a:xfrm>
        </p:spPr>
        <p:txBody>
          <a:bodyPr>
            <a:normAutofit fontScale="90000"/>
          </a:bodyPr>
          <a:lstStyle/>
          <a:p>
            <a:pPr marL="82296" lvl="0">
              <a:spcBef>
                <a:spcPts val="600"/>
              </a:spcBef>
            </a:pPr>
            <a:r>
              <a:rPr lang="ru-RU" sz="3200" dirty="0" smtClean="0"/>
              <a:t>                                             </a:t>
            </a:r>
            <a:r>
              <a:rPr lang="ru-RU" sz="2000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  <a:t>«</a:t>
            </a:r>
            <a:r>
              <a:rPr lang="ru-RU" sz="2000" dirty="0">
                <a:solidFill>
                  <a:prstClr val="black"/>
                </a:solidFill>
                <a:effectLst/>
                <a:ea typeface="+mn-ea"/>
                <a:cs typeface="+mn-cs"/>
              </a:rPr>
              <a:t>Хороший учитель – </a:t>
            </a:r>
            <a:br>
              <a:rPr lang="ru-RU" sz="2000" dirty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r>
              <a:rPr lang="ru-RU" sz="2000" dirty="0">
                <a:solidFill>
                  <a:prstClr val="black"/>
                </a:solidFill>
                <a:effectLst/>
                <a:ea typeface="+mn-ea"/>
                <a:cs typeface="+mn-cs"/>
              </a:rPr>
              <a:t>                                                                            не тот, кто хорошо учит, </a:t>
            </a:r>
            <a:br>
              <a:rPr lang="ru-RU" sz="2000" dirty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r>
              <a:rPr lang="ru-RU" sz="2000" dirty="0">
                <a:solidFill>
                  <a:prstClr val="black"/>
                </a:solidFill>
                <a:effectLst/>
                <a:ea typeface="+mn-ea"/>
                <a:cs typeface="+mn-cs"/>
              </a:rPr>
              <a:t>                                                                                        а тот, кто сам учится.»</a:t>
            </a:r>
            <a:br>
              <a:rPr lang="ru-RU" sz="2000" dirty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r>
              <a:rPr lang="ru-RU" sz="2000" dirty="0">
                <a:solidFill>
                  <a:prstClr val="black"/>
                </a:solidFill>
                <a:effectLst/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r>
              <a:rPr lang="ru-RU" sz="2000" dirty="0">
                <a:solidFill>
                  <a:prstClr val="black"/>
                </a:solidFill>
                <a:effectLst/>
                <a:ea typeface="+mn-ea"/>
                <a:cs typeface="+mn-cs"/>
              </a:rPr>
              <a:t>                                                                                                (народная </a:t>
            </a:r>
            <a:r>
              <a:rPr lang="ru-RU" sz="2000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  <a:t>мудрость)</a:t>
            </a:r>
            <a:br>
              <a:rPr lang="ru-RU" sz="2000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r>
              <a:rPr lang="ru-RU" sz="2000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  <a:t>                                                                                       </a:t>
            </a:r>
            <a:r>
              <a:rPr lang="ru-RU" sz="2000" b="1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  <a:t>Из опыта работы учителей </a:t>
            </a:r>
            <a:br>
              <a:rPr lang="ru-RU" sz="2000" b="1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r>
              <a:rPr lang="ru-RU" sz="2000" b="1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  <a:t>                                                                                     методического объединения </a:t>
            </a:r>
            <a:br>
              <a:rPr lang="ru-RU" sz="2000" b="1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r>
              <a:rPr lang="ru-RU" sz="2000" b="1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  <a:t>                                                                                     эстетико-трудового цикла ,</a:t>
            </a:r>
            <a:br>
              <a:rPr lang="ru-RU" sz="2000" b="1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r>
              <a:rPr lang="ru-RU" sz="2000" b="1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  <a:t>                                                                                     физической культуры и                        </a:t>
            </a:r>
            <a:br>
              <a:rPr lang="ru-RU" sz="2000" b="1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r>
              <a:rPr lang="ru-RU" sz="2000" b="1" dirty="0">
                <a:solidFill>
                  <a:prstClr val="black"/>
                </a:solidFill>
                <a:effectLst/>
                <a:ea typeface="+mn-ea"/>
                <a:cs typeface="+mn-cs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  <a:t>                                                                                     здоровья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188640"/>
            <a:ext cx="7406640" cy="1584176"/>
          </a:xfrm>
        </p:spPr>
        <p:txBody>
          <a:bodyPr>
            <a:normAutofit/>
          </a:bodyPr>
          <a:lstStyle/>
          <a:p>
            <a:pPr marL="82296" lvl="0" algn="ctr">
              <a:buClr>
                <a:srgbClr val="D34817"/>
              </a:buClr>
            </a:pPr>
            <a:r>
              <a:rPr lang="ru-RU" sz="3200" dirty="0" smtClean="0"/>
              <a:t>Роль </a:t>
            </a:r>
            <a:r>
              <a:rPr lang="ru-RU" sz="3200" dirty="0"/>
              <a:t>самообразования в развитии профессиональной компетентности </a:t>
            </a:r>
            <a:r>
              <a:rPr lang="ru-RU" sz="3200" dirty="0" smtClean="0">
                <a:solidFill>
                  <a:prstClr val="black"/>
                </a:solidFill>
              </a:rPr>
              <a:t>       </a:t>
            </a:r>
            <a:r>
              <a:rPr lang="ru-RU" sz="3200" dirty="0"/>
              <a:t>педагога </a:t>
            </a:r>
            <a:r>
              <a:rPr lang="ru-RU" sz="3200" dirty="0" smtClean="0">
                <a:solidFill>
                  <a:prstClr val="black"/>
                </a:solidFill>
              </a:rPr>
              <a:t>                                 </a:t>
            </a: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Дом\Desktop\ПЕДСОВЕТ 2\педсовет 3\изображение_viber_2022-03-31_12-44-00-3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58" y="2918001"/>
            <a:ext cx="5243736" cy="392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77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092" y="764704"/>
            <a:ext cx="348706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Общественное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мнение</a:t>
            </a:r>
            <a:endParaRPr lang="ru-RU" dirty="0"/>
          </a:p>
        </p:txBody>
      </p:sp>
      <p:pic>
        <p:nvPicPr>
          <p:cNvPr id="8194" name="Picture 2" descr="C:\Users\Дом\Desktop\ПЕДСОВЕТ 2\педсовет 3\изображение_viber_2022-03-31_12-40-21-4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208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Дом\Desktop\ПЕДСОВЕТ 2\педсовет 3\изображение_viber_2022-03-31_12-40-21-9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6"/>
          <a:stretch/>
        </p:blipFill>
        <p:spPr bwMode="auto">
          <a:xfrm>
            <a:off x="5292080" y="2852936"/>
            <a:ext cx="370309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5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071546"/>
            <a:ext cx="7498080" cy="5429288"/>
          </a:xfrm>
        </p:spPr>
        <p:txBody>
          <a:bodyPr/>
          <a:lstStyle/>
          <a:p>
            <a:r>
              <a:rPr lang="ru-RU" dirty="0"/>
              <a:t>Педагог самостоятельно добывает знания из различных источников, использует эти знания в профессиональной деятельности, для успешного развитии личности ребёнка и самообогащения. </a:t>
            </a:r>
          </a:p>
          <a:p>
            <a:r>
              <a:rPr lang="ru-RU" dirty="0"/>
              <a:t>   Каковы же эти </a:t>
            </a:r>
            <a:endParaRPr lang="ru-RU" dirty="0" smtClean="0"/>
          </a:p>
          <a:p>
            <a:r>
              <a:rPr lang="ru-RU" dirty="0" smtClean="0"/>
              <a:t>источники </a:t>
            </a:r>
            <a:r>
              <a:rPr lang="ru-RU" dirty="0"/>
              <a:t>знаний?  </a:t>
            </a:r>
            <a:endParaRPr lang="ru-RU" dirty="0" smtClean="0"/>
          </a:p>
          <a:p>
            <a:r>
              <a:rPr lang="ru-RU" dirty="0" smtClean="0"/>
              <a:t>Где </a:t>
            </a:r>
            <a:r>
              <a:rPr lang="ru-RU" dirty="0"/>
              <a:t>их искать?</a:t>
            </a:r>
          </a:p>
          <a:p>
            <a:endParaRPr lang="ru-RU" dirty="0"/>
          </a:p>
        </p:txBody>
      </p:sp>
      <p:pic>
        <p:nvPicPr>
          <p:cNvPr id="10242" name="Picture 2" descr="C:\Users\Дом\Desktop\ПЕДСОВЕТ 2\педсовет 3\изображение_viber_2022-03-31_12-47-56-2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3786190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8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42852"/>
            <a:ext cx="7498080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Источники </a:t>
            </a:r>
            <a:r>
              <a:rPr lang="ru-RU" dirty="0"/>
              <a:t>самообразования: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785794"/>
            <a:ext cx="7498080" cy="3714776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телевидение;</a:t>
            </a:r>
          </a:p>
          <a:p>
            <a:r>
              <a:rPr lang="ru-RU" dirty="0"/>
              <a:t>газеты, журналы;</a:t>
            </a:r>
          </a:p>
          <a:p>
            <a:r>
              <a:rPr lang="ru-RU" dirty="0"/>
              <a:t>литература (методическая, научно-популярная, публицистическая, художественная и др.);</a:t>
            </a:r>
          </a:p>
          <a:p>
            <a:r>
              <a:rPr lang="ru-RU" dirty="0"/>
              <a:t>интернет;</a:t>
            </a:r>
          </a:p>
          <a:p>
            <a:r>
              <a:rPr lang="ru-RU" dirty="0" smtClean="0"/>
              <a:t>платные </a:t>
            </a:r>
            <a:r>
              <a:rPr lang="ru-RU" dirty="0"/>
              <a:t>курсы;</a:t>
            </a:r>
          </a:p>
          <a:p>
            <a:r>
              <a:rPr lang="ru-RU" dirty="0"/>
              <a:t>семинары и конференции;</a:t>
            </a:r>
          </a:p>
          <a:p>
            <a:r>
              <a:rPr lang="ru-RU" dirty="0"/>
              <a:t>мастер-классы;</a:t>
            </a:r>
          </a:p>
          <a:p>
            <a:r>
              <a:rPr lang="ru-RU" dirty="0"/>
              <a:t>мероприятия по обмену опытом;</a:t>
            </a:r>
          </a:p>
          <a:p>
            <a:r>
              <a:rPr lang="ru-RU" dirty="0" smtClean="0"/>
              <a:t>курсы </a:t>
            </a:r>
            <a:r>
              <a:rPr lang="ru-RU" dirty="0"/>
              <a:t>повышения </a:t>
            </a:r>
            <a:r>
              <a:rPr lang="ru-RU" dirty="0" smtClean="0"/>
              <a:t>квалификации.</a:t>
            </a:r>
            <a:endParaRPr lang="ru-RU" dirty="0"/>
          </a:p>
          <a:p>
            <a:pPr marL="82296" indent="0">
              <a:buNone/>
            </a:pPr>
            <a:r>
              <a:rPr lang="ru-RU" dirty="0"/>
              <a:t>      </a:t>
            </a:r>
          </a:p>
        </p:txBody>
      </p:sp>
      <p:pic>
        <p:nvPicPr>
          <p:cNvPr id="4" name="Содержимое 5" descr="F:\изображение_viber_2022-04-01_09-11-13-783.jpg"/>
          <p:cNvPicPr>
            <a:picLocks/>
          </p:cNvPicPr>
          <p:nvPr/>
        </p:nvPicPr>
        <p:blipFill>
          <a:blip r:embed="rId2"/>
          <a:srcRect t="21830" b="18910"/>
          <a:stretch>
            <a:fillRect/>
          </a:stretch>
        </p:blipFill>
        <p:spPr bwMode="auto">
          <a:xfrm>
            <a:off x="1691680" y="4010768"/>
            <a:ext cx="271464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F:\изображение_viber_2022-04-01_09-11-14-187.jpg"/>
          <p:cNvPicPr>
            <a:picLocks/>
          </p:cNvPicPr>
          <p:nvPr/>
        </p:nvPicPr>
        <p:blipFill>
          <a:blip r:embed="rId3" cstate="print"/>
          <a:srcRect t="12613" b="18771"/>
          <a:stretch>
            <a:fillRect/>
          </a:stretch>
        </p:blipFill>
        <p:spPr bwMode="auto">
          <a:xfrm>
            <a:off x="5205568" y="4010768"/>
            <a:ext cx="257650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109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1594" y="12616"/>
            <a:ext cx="5512656" cy="1143000"/>
          </a:xfrm>
        </p:spPr>
        <p:txBody>
          <a:bodyPr/>
          <a:lstStyle/>
          <a:p>
            <a:r>
              <a:rPr lang="ru-RU" dirty="0" smtClean="0"/>
              <a:t>            Мастер-классы</a:t>
            </a:r>
            <a:endParaRPr lang="ru-RU" dirty="0"/>
          </a:p>
        </p:txBody>
      </p:sp>
      <p:pic>
        <p:nvPicPr>
          <p:cNvPr id="2050" name="Picture 2" descr="C:\Users\Дом\Desktop\ПЕДСОВЕТ 2\педсовет 3\изображение_viber_2022-03-31_12-44-43-07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2" t="22903" r="17314"/>
          <a:stretch/>
        </p:blipFill>
        <p:spPr bwMode="auto">
          <a:xfrm>
            <a:off x="0" y="0"/>
            <a:ext cx="2756262" cy="370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ом\Desktop\ПЕДСОВЕТ 2\педсовет 3\изображение_viber_2022-03-31_12-49-41-2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76" y="3339244"/>
            <a:ext cx="4691675" cy="35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ом\Desktop\ПЕДСОВЕТ 2\педсовет 3\изображение_viber_2022-03-31_12-49-41-77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6"/>
          <a:stretch/>
        </p:blipFill>
        <p:spPr bwMode="auto">
          <a:xfrm>
            <a:off x="4569584" y="1052736"/>
            <a:ext cx="4574415" cy="288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16" y="3339244"/>
            <a:ext cx="4600700" cy="355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9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602" y="0"/>
            <a:ext cx="6358398" cy="323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342" y="0"/>
            <a:ext cx="2493963" cy="332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683" y="3442689"/>
            <a:ext cx="2366813" cy="31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Дом\Desktop\ПЕДСОВЕТ 2\педсовет 3\изображение_viber_2022-03-31_12-44-43-83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2"/>
          <a:stretch/>
        </p:blipFill>
        <p:spPr bwMode="auto">
          <a:xfrm>
            <a:off x="-4219" y="2772633"/>
            <a:ext cx="6584654" cy="381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14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Курсы, заседания РРЦ</a:t>
            </a:r>
            <a:endParaRPr lang="ru-RU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8" b="21010"/>
          <a:stretch/>
        </p:blipFill>
        <p:spPr bwMode="auto">
          <a:xfrm>
            <a:off x="5344129" y="1486612"/>
            <a:ext cx="3599526" cy="274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Дом\Desktop\ПЕДСОВЕТ 2\педсовет 3\изображение_viber_2022-03-31_13-37-43-16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5" t="15714" r="4701"/>
          <a:stretch/>
        </p:blipFill>
        <p:spPr bwMode="auto">
          <a:xfrm>
            <a:off x="0" y="1484784"/>
            <a:ext cx="5364088" cy="274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Дом\Desktop\ПЕДСОВЕТ 2\педсовет 3\изображение_viber_2022-03-31_12-48-37-86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5665" r="3607" b="11725"/>
          <a:stretch/>
        </p:blipFill>
        <p:spPr bwMode="auto">
          <a:xfrm>
            <a:off x="1" y="3284984"/>
            <a:ext cx="9144000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0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7992" y="27856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Результаты </a:t>
            </a:r>
            <a:r>
              <a:rPr lang="ru-RU" dirty="0"/>
              <a:t>самообразования: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776" y="909755"/>
            <a:ext cx="8270296" cy="4000528"/>
          </a:xfrm>
        </p:spPr>
        <p:txBody>
          <a:bodyPr>
            <a:no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преподавания предмета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;(учащиеся стали победителями заключительного этапа республиканской олимпиады по физической культуре и спорту.)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разработанные статьи: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Савенко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М.Н. Чайкина Т.Г. Применение спортивной игры «Баскетбол» как эффективное средство укрепления здоровья и физического развития физкультурно- спортивного актива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учреждения.Международая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научно-практическая конференция 2021г</a:t>
            </a:r>
          </a:p>
          <a:p>
            <a:pPr algn="just"/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Дубовец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Е.М.Чайкина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Т.Г. Современные объекты труда как средство развития творческого потенциала учащихся а уроках трудового обучения при изучении вариативной части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программы.III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Международный профессионально-методический конкурс 2021г.</a:t>
            </a:r>
          </a:p>
          <a:p>
            <a:pPr algn="just"/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Сузько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Е.Д., Чайкина Т.Г. Развитие творческих способностей учащихся посредством использования современных тенденций декоративно- прикладного искусства.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XIIМеждународная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научно- практическая конференция «Инновационные технологии обучения 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физико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математическим  и профессионально – техническим дисциплинам.2020г</a:t>
            </a:r>
          </a:p>
          <a:p>
            <a:pPr algn="just"/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Сузько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Е.Д., Чайкина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Т.Г.Использование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современных тенденций декоративно-прикладного искусства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Международная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Педагогика:опыт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практика» 2020г.</a:t>
            </a:r>
          </a:p>
          <a:p>
            <a:pPr marL="82296" indent="0" algn="just"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just"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just"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just"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F:\изображение_viber_2022-04-01_09-31-25-054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850" y="4710839"/>
            <a:ext cx="2357454" cy="2176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F:\изображение_viber_2022-04-01_09-31-24-648.jpg"/>
          <p:cNvPicPr>
            <a:picLocks/>
          </p:cNvPicPr>
          <p:nvPr/>
        </p:nvPicPr>
        <p:blipFill>
          <a:blip r:embed="rId3" cstate="print"/>
          <a:srcRect l="1555" t="4701" r="3571" b="9530"/>
          <a:stretch>
            <a:fillRect/>
          </a:stretch>
        </p:blipFill>
        <p:spPr bwMode="auto">
          <a:xfrm>
            <a:off x="6588224" y="4602813"/>
            <a:ext cx="255577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F:\изображение_viber_2022-04-01_08-53-26-268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1276" y="4657486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414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254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Результаты самообразования: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7290" y="1142984"/>
            <a:ext cx="44291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Доклады, выступления на МО ,РРЦ</a:t>
            </a:r>
          </a:p>
          <a:p>
            <a:r>
              <a:rPr lang="ru-RU" dirty="0" smtClean="0"/>
              <a:t>Проведение мастер-классов:</a:t>
            </a:r>
          </a:p>
          <a:p>
            <a:pPr marL="82296" indent="0">
              <a:buNone/>
            </a:pPr>
            <a:r>
              <a:rPr lang="ru-RU" dirty="0" smtClean="0"/>
              <a:t>          «А вот и Я!»</a:t>
            </a:r>
          </a:p>
          <a:p>
            <a:pPr marL="82296" indent="0">
              <a:buNone/>
            </a:pPr>
            <a:r>
              <a:rPr lang="ru-RU" dirty="0" smtClean="0"/>
              <a:t>           Изготовление  гвоздики</a:t>
            </a:r>
          </a:p>
          <a:p>
            <a:pPr marL="82296" indent="0">
              <a:buNone/>
            </a:pPr>
            <a:r>
              <a:rPr lang="ru-RU" dirty="0" smtClean="0"/>
              <a:t>           Изготовление подарка к празднику</a:t>
            </a:r>
          </a:p>
          <a:p>
            <a:pPr marL="82296" indent="0">
              <a:buNone/>
            </a:pPr>
            <a:r>
              <a:rPr lang="ru-RU" dirty="0" smtClean="0"/>
              <a:t>           Роспись пряников</a:t>
            </a:r>
          </a:p>
          <a:p>
            <a:pPr marL="82296" indent="0">
              <a:buNone/>
            </a:pPr>
            <a:r>
              <a:rPr lang="ru-RU" dirty="0" smtClean="0"/>
              <a:t>          «С любовью для себя!»</a:t>
            </a:r>
            <a:endParaRPr lang="ru-RU" dirty="0"/>
          </a:p>
        </p:txBody>
      </p:sp>
      <p:pic>
        <p:nvPicPr>
          <p:cNvPr id="5" name="Содержимое 4" descr="F:\изображение_viber_2022-04-01_08-53-11-903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1022" y="2443132"/>
            <a:ext cx="342628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admin\Desktop\изображение_viber_2022-04-01_10-25-37-17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2" b="38447"/>
          <a:stretch/>
        </p:blipFill>
        <p:spPr bwMode="auto">
          <a:xfrm>
            <a:off x="254926" y="3333750"/>
            <a:ext cx="5436096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Результаты повышения уровня самообразования</a:t>
            </a:r>
            <a:endParaRPr lang="ru-RU" dirty="0"/>
          </a:p>
        </p:txBody>
      </p:sp>
      <p:pic>
        <p:nvPicPr>
          <p:cNvPr id="4099" name="Picture 3" descr="C:\Users\Дом\Desktop\ПЕДСОВЕТ 2\педсовет 3\изображение_viber_2022-03-31_12-43-58-4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5" t="6193" r="3434" b="17532"/>
          <a:stretch/>
        </p:blipFill>
        <p:spPr bwMode="auto">
          <a:xfrm>
            <a:off x="0" y="3193203"/>
            <a:ext cx="4984818" cy="366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E:\фотографии\2012\работа\IMG_63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998" y="1484784"/>
            <a:ext cx="3887086" cy="29486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241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64604"/>
            <a:ext cx="8021176" cy="4800600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Чем больше информации, методов и инструментов в своей работе использует педагог, тем больше эффект от его работы. Но какой бы современный компьютер и самый быстрый Интернет педагогу не предоставить, самое главное - это желание учителя работать над собой и способность его творить, учиться, экспериментировать и делиться своими знаниями и опытом, приобретенными в процессе самообразования.</a:t>
            </a:r>
          </a:p>
        </p:txBody>
      </p:sp>
      <p:pic>
        <p:nvPicPr>
          <p:cNvPr id="4" name="Picture 2" descr="C:\Users\Дом\Desktop\ПЕДСОВЕТ 2\педсовет 3\изображение_viber_2022-03-31_12-44-00-3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212976"/>
            <a:ext cx="4632176" cy="3468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66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Самообразование-залог успешной работы  учителя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2500306"/>
            <a:ext cx="7410472" cy="3857652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r>
              <a:rPr lang="ru-RU" b="1" dirty="0" smtClean="0"/>
              <a:t>Никогда не останавливайся!</a:t>
            </a:r>
            <a:r>
              <a:rPr lang="ru-RU" dirty="0" smtClean="0"/>
              <a:t> …лишь до тех пор являешься способным начать образование других, пока продолжаешь работать над собственным образованием и видишь в самой школе, в общении с детьми и преподавании главное образовательное средство. </a:t>
            </a:r>
          </a:p>
          <a:p>
            <a:r>
              <a:rPr lang="ru-RU" dirty="0" smtClean="0"/>
              <a:t>                                       </a:t>
            </a:r>
          </a:p>
          <a:p>
            <a:r>
              <a:rPr lang="ru-RU" dirty="0" smtClean="0"/>
              <a:t> «Руководство к образованию немецких учителей» (1835 г.)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Самообразование 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196752"/>
            <a:ext cx="7992888" cy="480060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Это одна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 форм повышения профессионального мастерства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педагога,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это целенаправленная работа педагога по расширению и углублению своих теоретических знаний, совершенствованию имеющихся и приобретению новых профессиональных навыков и умений в свете современных требований педагогической и психологической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наук,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это познавательная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деятельность, которая:</a:t>
            </a:r>
          </a:p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во-первых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осуществляется добровольно;</a:t>
            </a:r>
          </a:p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во-вторых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планируется, управляется и контролируется самим человеком;</a:t>
            </a:r>
          </a:p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в-третьих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необходима для совершенствования каких-либо качеств человека, и сам человек это осознает.</a:t>
            </a:r>
          </a:p>
          <a:p>
            <a:pPr algn="just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75863335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Формы самообразования педагога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Индивидуальная:</a:t>
            </a:r>
          </a:p>
          <a:p>
            <a:r>
              <a:rPr lang="ru-RU" dirty="0" smtClean="0"/>
              <a:t>инициатором является сам учитель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/>
              <a:t>Групповая:</a:t>
            </a:r>
          </a:p>
          <a:p>
            <a:r>
              <a:rPr lang="ru-RU" dirty="0" smtClean="0"/>
              <a:t>деятельность методического объединения;</a:t>
            </a:r>
          </a:p>
          <a:p>
            <a:r>
              <a:rPr lang="ru-RU" dirty="0" smtClean="0"/>
              <a:t>семинаров, практикумов, курсов повышения квалификации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/>
              <a:t>М</a:t>
            </a:r>
            <a:r>
              <a:rPr lang="ru-RU" sz="3600" b="1" dirty="0" smtClean="0"/>
              <a:t>отивы, побуждающие педагога к самообразованию :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002060"/>
                </a:solidFill>
              </a:rPr>
              <a:t>ежедневная работа с информацией;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желание творчества;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стремительный рост современной науки;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изменения, происходящие в жизни общества;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конкуренция;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общественное мнение;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интерес;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материальное стимулирование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3020" y="0"/>
            <a:ext cx="7498080" cy="7647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Самообразование в творчестве</a:t>
            </a:r>
            <a:endParaRPr lang="ru-RU" dirty="0"/>
          </a:p>
        </p:txBody>
      </p:sp>
      <p:pic>
        <p:nvPicPr>
          <p:cNvPr id="10242" name="Picture 2" descr="C:\Users\Дом\Desktop\ПЕДСОВЕТ 2\педсовет 3\изображение_viber_2022-03-31_13-49-02-9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978" y="764704"/>
            <a:ext cx="2967794" cy="395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64" y="780002"/>
            <a:ext cx="2926267" cy="389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C:\Users\Дом\Desktop\ПЕДСОВЕТ 2\педсовет 3\изображение_viber_2022-03-31_12-50-34-89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2" b="5429"/>
          <a:stretch/>
        </p:blipFill>
        <p:spPr bwMode="auto">
          <a:xfrm>
            <a:off x="2913937" y="3124200"/>
            <a:ext cx="3176707" cy="347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86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8595" y="620688"/>
            <a:ext cx="3496432" cy="814932"/>
          </a:xfrm>
        </p:spPr>
        <p:txBody>
          <a:bodyPr/>
          <a:lstStyle/>
          <a:p>
            <a:r>
              <a:rPr lang="ru-RU" dirty="0" smtClean="0"/>
              <a:t>Конкуренция</a:t>
            </a:r>
            <a:endParaRPr lang="ru-RU" dirty="0"/>
          </a:p>
        </p:txBody>
      </p:sp>
      <p:pic>
        <p:nvPicPr>
          <p:cNvPr id="7170" name="Picture 2" descr="C:\Users\Дом\Desktop\ПЕДСОВЕТ 2\педсовет 3\изображение_viber_2022-03-31_12-40-20-3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595" y="1732937"/>
            <a:ext cx="3890127" cy="518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Дом\Desktop\ПЕДСОВЕТ 2\педсовет 3\изображение_viber_2022-03-31_12-40-21-1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9" y="22844"/>
            <a:ext cx="2576012" cy="343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Дом\Desktop\ПЕДСОВЕТ 2\педсовет 3\изображение_viber_2022-03-31_12-43-58-6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38538" y="3767483"/>
            <a:ext cx="3501177" cy="270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Дом\Desktop\ПЕДСОВЕТ 2\педсовет 3\изображение_viber_2022-03-31_12-43-59-6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577" y="-57361"/>
            <a:ext cx="2667712" cy="342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Дом\Desktop\ПЕДСОВЕТ 2\педсовет 3\изображение_viber_2022-03-31_12-43-59-3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5" y="3457526"/>
            <a:ext cx="2592860" cy="341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55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199554"/>
            <a:ext cx="4720568" cy="1143000"/>
          </a:xfrm>
        </p:spPr>
        <p:txBody>
          <a:bodyPr/>
          <a:lstStyle/>
          <a:p>
            <a:r>
              <a:rPr lang="ru-RU" dirty="0" smtClean="0"/>
              <a:t>Учитель и судья!</a:t>
            </a:r>
            <a:endParaRPr lang="ru-RU" dirty="0"/>
          </a:p>
        </p:txBody>
      </p:sp>
      <p:pic>
        <p:nvPicPr>
          <p:cNvPr id="9250" name="Picture 34" descr="C:\Users\Дом\Desktop\ПЕДСОВЕТ 2\педсовет 3\изображение_viber_2022-03-31_12-40-22-9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1298700"/>
            <a:ext cx="3816424" cy="502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1" name="Picture 35" descr="C:\Users\Дом\Desktop\ПЕДСОВЕТ 2\педсовет 3\изображение_viber_2022-03-31_12-40-22-4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10506"/>
            <a:ext cx="3761148" cy="501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74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Новый проект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063" y="857250"/>
            <a:ext cx="83820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8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</TotalTime>
  <Words>524</Words>
  <Application>Microsoft Office PowerPoint</Application>
  <PresentationFormat>Экран (4:3)</PresentationFormat>
  <Paragraphs>71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Corbel</vt:lpstr>
      <vt:lpstr>Gill Sans MT</vt:lpstr>
      <vt:lpstr>Times New Roman</vt:lpstr>
      <vt:lpstr>Verdana</vt:lpstr>
      <vt:lpstr>Wingdings 2</vt:lpstr>
      <vt:lpstr>Солнцестояние</vt:lpstr>
      <vt:lpstr>                                             «Хороший учитель –                                                                              не тот, кто хорошо учит,                                                                                          а тот, кто сам учится.»                                                                                                  (народная мудрость)                                                                                        Из опыта работы учителей                                                                                       методического объединения                                                                                       эстетико-трудового цикла ,                                                                                      физической культуры и                                                                                                               здоровья</vt:lpstr>
      <vt:lpstr>Самообразование-залог успешной работы  учителя</vt:lpstr>
      <vt:lpstr> Самообразование    </vt:lpstr>
      <vt:lpstr>Формы самообразования педагога</vt:lpstr>
      <vt:lpstr>Мотивы, побуждающие педагога к самообразованию : </vt:lpstr>
      <vt:lpstr>Самообразование в творчестве</vt:lpstr>
      <vt:lpstr>Конкуренция</vt:lpstr>
      <vt:lpstr>Учитель и судья!</vt:lpstr>
      <vt:lpstr>Презентация PowerPoint</vt:lpstr>
      <vt:lpstr>Общественное  мнение</vt:lpstr>
      <vt:lpstr>Презентация PowerPoint</vt:lpstr>
      <vt:lpstr> Источники самообразования: </vt:lpstr>
      <vt:lpstr>            Мастер-классы</vt:lpstr>
      <vt:lpstr>Презентация PowerPoint</vt:lpstr>
      <vt:lpstr>Курсы, заседания РРЦ</vt:lpstr>
      <vt:lpstr>Результаты самообразования: </vt:lpstr>
      <vt:lpstr> Результаты самообразования: </vt:lpstr>
      <vt:lpstr>Результаты повышения уровня самообразования</vt:lpstr>
      <vt:lpstr>Презентация PowerPoint</vt:lpstr>
    </vt:vector>
  </TitlesOfParts>
  <Company>DNA Project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Самообразование-залог успешной работы  учителя</dc:title>
  <dc:creator>DNA7 X86</dc:creator>
  <cp:lastModifiedBy>Пользователь</cp:lastModifiedBy>
  <cp:revision>64</cp:revision>
  <dcterms:created xsi:type="dcterms:W3CDTF">2010-11-12T16:03:27Z</dcterms:created>
  <dcterms:modified xsi:type="dcterms:W3CDTF">2022-04-01T07:51:55Z</dcterms:modified>
</cp:coreProperties>
</file>