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10.xml" ContentType="application/vnd.openxmlformats-officedocument.presentationml.slideLayou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7"/>
  </p:notesMasterIdLst>
  <p:sldIdLst>
    <p:sldId id="256" r:id="rId3"/>
    <p:sldId id="257" r:id="rId4"/>
    <p:sldId id="258" r:id="rId5"/>
    <p:sldId id="259" r:id="rId6"/>
    <p:sldId id="260" r:id="rId7"/>
    <p:sldId id="261" r:id="rId8"/>
    <p:sldId id="265" r:id="rId9"/>
    <p:sldId id="262" r:id="rId10"/>
    <p:sldId id="263" r:id="rId11"/>
    <p:sldId id="264" r:id="rId12"/>
    <p:sldId id="268" r:id="rId13"/>
    <p:sldId id="269" r:id="rId14"/>
    <p:sldId id="270" r:id="rId15"/>
    <p:sldId id="267" r:id="rId16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A9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Высшая кв. к.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2021/2022 учебного года </c:v>
                </c:pt>
                <c:pt idx="1">
                  <c:v>2021/2022 учебный год 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5</c:v>
                </c:pt>
                <c:pt idx="1">
                  <c:v>5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I кв. к.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2021/2022 учебного года </c:v>
                </c:pt>
                <c:pt idx="1">
                  <c:v>2021/2022 учебный год </c:v>
                </c:pt>
              </c:strCache>
            </c:strRef>
          </c:cat>
          <c:val>
            <c:numRef>
              <c:f>Лист1!$C$2:$C$3</c:f>
              <c:numCache>
                <c:formatCode>General</c:formatCode>
                <c:ptCount val="2"/>
                <c:pt idx="0">
                  <c:v>1</c:v>
                </c:pt>
                <c:pt idx="1">
                  <c:v>1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II кв. к.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2021/2022 учебного года </c:v>
                </c:pt>
                <c:pt idx="1">
                  <c:v>2021/2022 учебный год </c:v>
                </c:pt>
              </c:strCache>
            </c:strRef>
          </c:cat>
          <c:val>
            <c:numRef>
              <c:f>Лист1!$D$2:$D$3</c:f>
              <c:numCache>
                <c:formatCode>General</c:formatCode>
                <c:ptCount val="2"/>
                <c:pt idx="1">
                  <c:v>1</c:v>
                </c:pt>
              </c:numCache>
            </c:numRef>
          </c:val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Без категории</c:v>
                </c:pt>
              </c:strCache>
            </c:strRef>
          </c:tx>
          <c:cat>
            <c:strRef>
              <c:f>Лист1!$A$2:$A$3</c:f>
              <c:strCache>
                <c:ptCount val="2"/>
                <c:pt idx="0">
                  <c:v>Начало 2021/2022 учебного года </c:v>
                </c:pt>
                <c:pt idx="1">
                  <c:v>2021/2022 учебный год </c:v>
                </c:pt>
              </c:strCache>
            </c:strRef>
          </c:cat>
          <c:val>
            <c:numRef>
              <c:f>Лист1!$E$2:$E$3</c:f>
              <c:numCache>
                <c:formatCode>General</c:formatCode>
                <c:ptCount val="2"/>
                <c:pt idx="0">
                  <c:v>2</c:v>
                </c:pt>
                <c:pt idx="1">
                  <c:v>1</c:v>
                </c:pt>
              </c:numCache>
            </c:numRef>
          </c:val>
        </c:ser>
        <c:dLbls/>
        <c:shape val="box"/>
        <c:axId val="161525760"/>
        <c:axId val="161528064"/>
        <c:axId val="0"/>
      </c:bar3DChart>
      <c:catAx>
        <c:axId val="161525760"/>
        <c:scaling>
          <c:orientation val="minMax"/>
        </c:scaling>
        <c:axPos val="b"/>
        <c:tickLblPos val="nextTo"/>
        <c:crossAx val="161528064"/>
        <c:crosses val="autoZero"/>
        <c:auto val="1"/>
        <c:lblAlgn val="ctr"/>
        <c:lblOffset val="100"/>
      </c:catAx>
      <c:valAx>
        <c:axId val="161528064"/>
        <c:scaling>
          <c:orientation val="minMax"/>
        </c:scaling>
        <c:axPos val="l"/>
        <c:majorGridlines/>
        <c:numFmt formatCode="General" sourceLinked="1"/>
        <c:tickLblPos val="nextTo"/>
        <c:crossAx val="16152576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2019/2020 учебный год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2020/2021 учебный год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dLbls/>
        <c:shape val="box"/>
        <c:axId val="66980096"/>
        <c:axId val="84062208"/>
        <c:axId val="0"/>
      </c:bar3DChart>
      <c:catAx>
        <c:axId val="66980096"/>
        <c:scaling>
          <c:orientation val="minMax"/>
        </c:scaling>
        <c:axPos val="b"/>
        <c:numFmt formatCode="General" sourceLinked="1"/>
        <c:tickLblPos val="nextTo"/>
        <c:crossAx val="84062208"/>
        <c:crosses val="autoZero"/>
        <c:auto val="1"/>
        <c:lblAlgn val="ctr"/>
        <c:lblOffset val="100"/>
      </c:catAx>
      <c:valAx>
        <c:axId val="84062208"/>
        <c:scaling>
          <c:orientation val="minMax"/>
        </c:scaling>
        <c:axPos val="l"/>
        <c:majorGridlines/>
        <c:numFmt formatCode="General" sourceLinked="1"/>
        <c:tickLblPos val="nextTo"/>
        <c:crossAx val="66980096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2019/2020 учебный год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Лист1!$B$2</c:f>
              <c:numCache>
                <c:formatCode>General</c:formatCode>
                <c:ptCount val="1"/>
                <c:pt idx="0">
                  <c:v>10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2020/2021 учебный год</c:v>
                </c:pt>
              </c:strCache>
            </c:strRef>
          </c:tx>
          <c:cat>
            <c:numRef>
              <c:f>Лист1!$A$2</c:f>
              <c:numCache>
                <c:formatCode>General</c:formatCode>
                <c:ptCount val="1"/>
              </c:numCache>
            </c:numRef>
          </c:cat>
          <c:val>
            <c:numRef>
              <c:f>Лист1!$C$2</c:f>
              <c:numCache>
                <c:formatCode>General</c:formatCode>
                <c:ptCount val="1"/>
                <c:pt idx="0">
                  <c:v>16</c:v>
                </c:pt>
              </c:numCache>
            </c:numRef>
          </c:val>
        </c:ser>
        <c:dLbls/>
        <c:shape val="box"/>
        <c:axId val="87865600"/>
        <c:axId val="87868928"/>
        <c:axId val="0"/>
      </c:bar3DChart>
      <c:catAx>
        <c:axId val="87865600"/>
        <c:scaling>
          <c:orientation val="minMax"/>
        </c:scaling>
        <c:axPos val="b"/>
        <c:numFmt formatCode="General" sourceLinked="1"/>
        <c:tickLblPos val="nextTo"/>
        <c:crossAx val="87868928"/>
        <c:crosses val="autoZero"/>
        <c:auto val="1"/>
        <c:lblAlgn val="ctr"/>
        <c:lblOffset val="100"/>
      </c:catAx>
      <c:valAx>
        <c:axId val="87868928"/>
        <c:scaling>
          <c:orientation val="minMax"/>
        </c:scaling>
        <c:axPos val="l"/>
        <c:majorGridlines/>
        <c:numFmt formatCode="General" sourceLinked="1"/>
        <c:tickLblPos val="nextTo"/>
        <c:crossAx val="87865600"/>
        <c:crosses val="autoZero"/>
        <c:crossBetween val="between"/>
      </c:valAx>
    </c:plotArea>
    <c:legend>
      <c:legendPos val="r"/>
      <c:layout/>
    </c:legend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2020/2021 учебный год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Физика</c:v>
                </c:pt>
                <c:pt idx="2">
                  <c:v>Информатика </c:v>
                </c:pt>
                <c:pt idx="3">
                  <c:v>Астрорномия 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44</c:v>
                </c:pt>
                <c:pt idx="1">
                  <c:v>51</c:v>
                </c:pt>
                <c:pt idx="2">
                  <c:v>94</c:v>
                </c:pt>
                <c:pt idx="3">
                  <c:v>96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2021/2022 учебный год</c:v>
                </c:pt>
              </c:strCache>
            </c:strRef>
          </c:tx>
          <c:cat>
            <c:strRef>
              <c:f>Лист1!$A$2:$A$5</c:f>
              <c:strCache>
                <c:ptCount val="4"/>
                <c:pt idx="0">
                  <c:v>Математика</c:v>
                </c:pt>
                <c:pt idx="1">
                  <c:v>Физика</c:v>
                </c:pt>
                <c:pt idx="2">
                  <c:v>Информатика </c:v>
                </c:pt>
                <c:pt idx="3">
                  <c:v>Астрорномия 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48</c:v>
                </c:pt>
                <c:pt idx="1">
                  <c:v>48</c:v>
                </c:pt>
                <c:pt idx="2">
                  <c:v>96</c:v>
                </c:pt>
                <c:pt idx="3">
                  <c:v>100</c:v>
                </c:pt>
              </c:numCache>
            </c:numRef>
          </c:val>
        </c:ser>
        <c:shape val="box"/>
        <c:axId val="116817280"/>
        <c:axId val="90637440"/>
        <c:axId val="0"/>
      </c:bar3DChart>
      <c:catAx>
        <c:axId val="116817280"/>
        <c:scaling>
          <c:orientation val="minMax"/>
        </c:scaling>
        <c:axPos val="b"/>
        <c:tickLblPos val="nextTo"/>
        <c:crossAx val="90637440"/>
        <c:crosses val="autoZero"/>
        <c:auto val="1"/>
        <c:lblAlgn val="ctr"/>
        <c:lblOffset val="100"/>
      </c:catAx>
      <c:valAx>
        <c:axId val="90637440"/>
        <c:scaling>
          <c:orientation val="minMax"/>
        </c:scaling>
        <c:axPos val="l"/>
        <c:majorGridlines/>
        <c:numFmt formatCode="General" sourceLinked="1"/>
        <c:tickLblPos val="nextTo"/>
        <c:crossAx val="116817280"/>
        <c:crosses val="autoZero"/>
        <c:crossBetween val="between"/>
      </c:valAx>
    </c:plotArea>
    <c:legend>
      <c:legendPos val="r"/>
      <c:layout/>
    </c:legend>
    <c:plotVisOnly val="1"/>
  </c:chart>
  <c:txPr>
    <a:bodyPr/>
    <a:lstStyle/>
    <a:p>
      <a:pPr>
        <a:defRPr sz="1800"/>
      </a:pPr>
      <a:endParaRPr lang="ru-RU"/>
    </a:p>
  </c:txPr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9A16AE8-E564-455C-8246-0C813C74A0D6}" type="datetimeFigureOut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9F1CF9F-3898-4D76-8DC6-1D2363DB7A1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048279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ED6D-A852-40ED-8248-49F14EABCB64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F03CE-B5F5-4502-892B-69E4EA6D43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882851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5C07E-981A-478E-BDBD-6E75CAC8D17C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EF8D-4D7D-4A57-9E3B-7539A13BE1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07997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A0730-6C0F-4F75-9955-3B511F25E0C9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548C-A1AA-4F1B-80D7-A66CBF78685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323014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7ED6D-A852-40ED-8248-49F14EABCB64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8F03CE-B5F5-4502-892B-69E4EA6D431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607783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432A-5942-4D87-B6E3-1FD35578DDE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B61B-8BBA-4C09-B89A-1FABA96EACA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7620783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7055D-6329-4F99-9BA1-CF54899916B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8A5A5-ED1C-4EF9-B21D-B67A518D684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827640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EBC75-942A-4771-A581-8C86BEF0E323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D470-0FD8-48A2-A20E-D5163766075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246020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8763-D8FC-45B3-AF56-F14A7962C05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EE15-4C3F-4EC9-A140-FF280584AC7C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2439978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F8B14-87EC-4DB4-82BC-59944E28B25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4F034-F3AD-4D3F-BC2A-0515A641D9C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80089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A96B9-CA97-4306-8FB6-BE20FF732F3F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4E597-5D48-493B-B3FE-6DF8CD1EBB1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5037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C6D2-568E-4FDD-8EFA-CFC76E7575C0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E44D-6300-4A33-B538-149CFCA67C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718936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F1432A-5942-4D87-B6E3-1FD35578DDEA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C1B61B-8BBA-4C09-B89A-1FABA96EACA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71852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0FE4F-D478-412B-A775-18BDC4A00662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4E1E-4AFE-47B5-8274-5A52BC49F0C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849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A5C07E-981A-478E-BDBD-6E75CAC8D17C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0EF8D-4D7D-4A57-9E3B-7539A13BE1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219882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0A0730-6C0F-4F75-9955-3B511F25E0C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1548C-A1AA-4F1B-80D7-A66CBF78685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736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C7055D-6329-4F99-9BA1-CF54899916BA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08A5A5-ED1C-4EF9-B21D-B67A518D684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634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1EBC75-942A-4771-A581-8C86BEF0E323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B4D470-0FD8-48A2-A20E-D5163766075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476150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EB8763-D8FC-45B3-AF56-F14A7962C052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FDEE15-4C3F-4EC9-A140-FF280584AC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670541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9F8B14-87EC-4DB4-82BC-59944E28B25A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24F034-F3AD-4D3F-BC2A-0515A641D9C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199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7A96B9-CA97-4306-8FB6-BE20FF732F3F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54E597-5D48-493B-B3FE-6DF8CD1EBB1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542723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3FC6D2-568E-4FDD-8EFA-CFC76E7575C0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68E44D-6300-4A33-B538-149CFCA67C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407104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A0FE4F-D478-412B-A775-18BDC4A00662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44E1E-4AFE-47B5-8274-5A52BC49F0C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03329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7B21F1-2F7F-4732-8586-21BC128BC806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5E979B-9E01-4DB5-97DD-B2F70077C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07B21F1-2F7F-4732-8586-21BC128BC806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F5E979B-9E01-4DB5-97DD-B2F70077CAB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9018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65017" y="4725144"/>
            <a:ext cx="4928592" cy="781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11" descr="H:\Documents and Settings\Aida\Рабочий стол\МОИ шаблоны ЭКСПЕРИМЕНТы\index.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85750"/>
            <a:ext cx="19288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:\Documents and Settings\Aida\Рабочий стол\текстуры и фоны, клипарты\Scool_objekts\scool (9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643563"/>
            <a:ext cx="20161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:\Documents and Settings\Aida\Рабочий стол\текстуры и фоны, клипарты\Scool_objekts\scool (45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857750"/>
            <a:ext cx="701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:\Documents and Settings\Aida\Рабочий стол\текстуры и фоны, клипарты\Scool_objekts\scool (4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786438"/>
            <a:ext cx="113506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F1709F8-4CAA-4FC2-83AD-59E6D31E82CA}" type="datetime1">
              <a:rPr lang="ru-RU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132440" cy="302433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Презентация работы методического объединения учителей естественно-математического цикла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39952" y="692696"/>
            <a:ext cx="4608512" cy="1426170"/>
          </a:xfrm>
        </p:spPr>
        <p:txBody>
          <a:bodyPr/>
          <a:lstStyle/>
          <a:p>
            <a:r>
              <a:rPr lang="ru-RU" sz="2600" b="1" dirty="0" smtClean="0">
                <a:solidFill>
                  <a:srgbClr val="002060"/>
                </a:solidFill>
              </a:rPr>
              <a:t>Фестиваль профессионального мастерства педагогов «Познание в сотворчестве!»</a:t>
            </a:r>
            <a:endParaRPr lang="ru-RU" sz="2600" b="1" dirty="0">
              <a:solidFill>
                <a:srgbClr val="00206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10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4664"/>
            <a:ext cx="3562330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492896"/>
            <a:ext cx="4104456" cy="375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9481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260648"/>
            <a:ext cx="7499176" cy="114300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Семинар-практикум «Визуализация как способ развития учебно-познавательных и информационных компетенций учащихся»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11</a:t>
            </a:fld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55776" y="4084119"/>
            <a:ext cx="4836536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651897">
            <a:off x="4502373" y="1987250"/>
            <a:ext cx="4511853" cy="2082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17283">
            <a:off x="130886" y="1880829"/>
            <a:ext cx="4785775" cy="22069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565552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Качество знаний по предметам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Содержимое 6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12</a:t>
            </a:fld>
            <a:endParaRPr lang="ru-RU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357166"/>
            <a:ext cx="6543692" cy="1011222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Решение проблем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68865"/>
          </a:xfrm>
        </p:spPr>
        <p:txBody>
          <a:bodyPr/>
          <a:lstStyle/>
          <a:p>
            <a:r>
              <a:rPr lang="ru-RU" sz="2000" dirty="0" smtClean="0"/>
              <a:t>углублять </a:t>
            </a:r>
            <a:r>
              <a:rPr lang="ru-RU" sz="2000" dirty="0" smtClean="0"/>
              <a:t>предметные знания учителей, совершенствовать методику преподавания учебных предметов; </a:t>
            </a:r>
          </a:p>
          <a:p>
            <a:r>
              <a:rPr lang="ru-RU" sz="2000" dirty="0" smtClean="0"/>
              <a:t>совершенствовать </a:t>
            </a:r>
            <a:r>
              <a:rPr lang="ru-RU" sz="2000" dirty="0" smtClean="0"/>
              <a:t>образовательный процесс по учебным предметам с учетом рекомендаций по результатам изучения качества общего среднего образования, проведенного Национальным институтом образования;</a:t>
            </a:r>
          </a:p>
          <a:p>
            <a:r>
              <a:rPr lang="ru-RU" sz="2000" dirty="0" smtClean="0"/>
              <a:t>включать </a:t>
            </a:r>
            <a:r>
              <a:rPr lang="ru-RU" sz="2000" dirty="0" smtClean="0"/>
              <a:t>учителей в деятельность по освоению способов реализации </a:t>
            </a:r>
            <a:r>
              <a:rPr lang="ru-RU" sz="2000" dirty="0" err="1" smtClean="0"/>
              <a:t>компетентностного</a:t>
            </a:r>
            <a:r>
              <a:rPr lang="ru-RU" sz="2000" dirty="0" smtClean="0"/>
              <a:t> подхода в преподавании учебных предметов, воспитательного потенциала учебных и факультативных занятий; </a:t>
            </a:r>
          </a:p>
          <a:p>
            <a:r>
              <a:rPr lang="ru-RU" sz="2000" dirty="0" smtClean="0"/>
              <a:t>выявлять</a:t>
            </a:r>
            <a:r>
              <a:rPr lang="ru-RU" sz="2000" dirty="0" smtClean="0"/>
              <a:t>, обобщать, внедрять и пропагандировать эффективный в современных условиях педагогический опыт в средствах массовой информации. </a:t>
            </a:r>
          </a:p>
          <a:p>
            <a:r>
              <a:rPr lang="ru-RU" dirty="0" smtClean="0"/>
              <a:t> 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13</a:t>
            </a:fld>
            <a:endParaRPr lang="ru-RU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465017" y="4725144"/>
            <a:ext cx="4928592" cy="78105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ru-RU" sz="2800" dirty="0" smtClean="0">
              <a:solidFill>
                <a:srgbClr val="0070C0"/>
              </a:solidFill>
            </a:endParaRPr>
          </a:p>
        </p:txBody>
      </p:sp>
      <p:pic>
        <p:nvPicPr>
          <p:cNvPr id="4" name="Picture 11" descr="H:\Documents and Settings\Aida\Рабочий стол\МОИ шаблоны ЭКСПЕРИМЕНТы\index.2.g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29313" y="285750"/>
            <a:ext cx="1928812" cy="1914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H:\Documents and Settings\Aida\Рабочий стол\текстуры и фоны, клипарты\Scool_objekts\scool (90)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4875" y="5643563"/>
            <a:ext cx="2016125" cy="61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 descr="H:\Documents and Settings\Aida\Рабочий стол\текстуры и фоны, клипарты\Scool_objekts\scool (45)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43688" y="4857750"/>
            <a:ext cx="701675" cy="92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 descr="H:\Documents and Settings\Aida\Рабочий стол\текстуры и фоны, клипарты\Scool_objekts\scool (46)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72250" y="5786438"/>
            <a:ext cx="1135063" cy="60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Дата 7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fld id="{CF1709F8-4CAA-4FC2-83AD-59E6D31E82CA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01.04.2022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C13A6A4-6638-491A-9AD4-5D3721E559B2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http://aida.ucoz.ru</a:t>
            </a: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50" name="Заголовок 1"/>
          <p:cNvSpPr>
            <a:spLocks noGrp="1"/>
          </p:cNvSpPr>
          <p:nvPr>
            <p:ph type="ctrTitle"/>
          </p:nvPr>
        </p:nvSpPr>
        <p:spPr>
          <a:xfrm>
            <a:off x="395536" y="1628800"/>
            <a:ext cx="8132440" cy="3024336"/>
          </a:xfrm>
        </p:spPr>
        <p:txBody>
          <a:bodyPr/>
          <a:lstStyle/>
          <a:p>
            <a:r>
              <a:rPr lang="ru-RU" b="1" dirty="0" smtClean="0">
                <a:solidFill>
                  <a:srgbClr val="0070C0"/>
                </a:solidFill>
              </a:rPr>
              <a:t>Презентация работы методического объединения учителей естественно-математического цикла </a:t>
            </a:r>
          </a:p>
        </p:txBody>
      </p:sp>
    </p:spTree>
    <p:extLst>
      <p:ext uri="{BB962C8B-B14F-4D97-AF65-F5344CB8AC3E}">
        <p14:creationId xmlns:p14="http://schemas.microsoft.com/office/powerpoint/2010/main" xmlns="" val="304130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649077523"/>
              </p:ext>
            </p:extLst>
          </p:nvPr>
        </p:nvGraphicFramePr>
        <p:xfrm>
          <a:off x="467544" y="1052736"/>
          <a:ext cx="8363272" cy="47853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2</a:t>
            </a:fld>
            <a:endParaRPr lang="ru-RU" dirty="0"/>
          </a:p>
        </p:txBody>
      </p:sp>
      <p:sp>
        <p:nvSpPr>
          <p:cNvPr id="8" name="Заголовок 1"/>
          <p:cNvSpPr txBox="1">
            <a:spLocks/>
          </p:cNvSpPr>
          <p:nvPr/>
        </p:nvSpPr>
        <p:spPr bwMode="auto">
          <a:xfrm>
            <a:off x="642910" y="214290"/>
            <a:ext cx="8501090" cy="11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8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Квалификационная категория учителей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53785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74" y="3402538"/>
            <a:ext cx="3918854" cy="2088232"/>
          </a:xfrm>
        </p:spPr>
        <p:txBody>
          <a:bodyPr/>
          <a:lstStyle/>
          <a:p>
            <a:r>
              <a:rPr lang="ru-RU" sz="1800" b="1" dirty="0" smtClean="0">
                <a:solidFill>
                  <a:srgbClr val="002060"/>
                </a:solidFill>
              </a:rPr>
              <a:t>Инструктивно-методическое совещание </a:t>
            </a:r>
            <a:r>
              <a:rPr lang="ru-RU" sz="1800" b="1" i="1" dirty="0">
                <a:solidFill>
                  <a:srgbClr val="002060"/>
                </a:solidFill>
                <a:ea typeface="Calibri"/>
              </a:rPr>
              <a:t>«Особенности организации образовательного процесса при изучении учебных предметов «Математика», «Физика», «Информатика» и «Астрономия» в 2021/2022 учебном году» </a:t>
            </a:r>
            <a:endParaRPr lang="ru-RU" sz="1800" b="1" dirty="0">
              <a:solidFill>
                <a:srgbClr val="00206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3</a:t>
            </a:fld>
            <a:endParaRPr lang="ru-RU"/>
          </a:p>
        </p:txBody>
      </p:sp>
      <p:pic>
        <p:nvPicPr>
          <p:cNvPr id="1026" name="Picture 2" descr="G:\ФОТО\фото\02.01.2019 (заседание МО)\IMG_20190102_09480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07004"/>
            <a:ext cx="3788238" cy="2841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1313838"/>
            <a:ext cx="3132816" cy="3132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313838"/>
            <a:ext cx="2304256" cy="30748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923928" y="116632"/>
            <a:ext cx="5220072" cy="119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1800" b="1" dirty="0" smtClean="0">
                <a:solidFill>
                  <a:srgbClr val="002060"/>
                </a:solidFill>
              </a:rPr>
              <a:t>Семинар-практикум «</a:t>
            </a:r>
            <a:r>
              <a:rPr lang="ru-RU" sz="1800" b="1" i="1" dirty="0">
                <a:solidFill>
                  <a:srgbClr val="002060"/>
                </a:solidFill>
                <a:ea typeface="Calibri"/>
                <a:cs typeface="Times New Roman"/>
              </a:rPr>
              <a:t>Современные требования к учебному занятию как основной форме организации учебного </a:t>
            </a:r>
            <a:r>
              <a:rPr lang="ru-RU" sz="1800" b="1" i="1" dirty="0" smtClean="0">
                <a:solidFill>
                  <a:srgbClr val="002060"/>
                </a:solidFill>
                <a:ea typeface="Calibri"/>
                <a:cs typeface="Times New Roman"/>
              </a:rPr>
              <a:t>процесса</a:t>
            </a:r>
            <a:r>
              <a:rPr lang="ru-RU" sz="1800" b="1" dirty="0" smtClean="0">
                <a:solidFill>
                  <a:srgbClr val="002060"/>
                </a:solidFill>
              </a:rPr>
              <a:t>»</a:t>
            </a:r>
            <a:endParaRPr lang="ru-RU" sz="1800" b="1" dirty="0">
              <a:solidFill>
                <a:srgbClr val="002060"/>
              </a:solidFill>
            </a:endParaRP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005063"/>
            <a:ext cx="3497012" cy="2609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57195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5720" y="502632"/>
            <a:ext cx="8678768" cy="1426170"/>
          </a:xfrm>
        </p:spPr>
        <p:txBody>
          <a:bodyPr/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Педагогический </a:t>
            </a:r>
            <a:r>
              <a:rPr lang="ru-RU" sz="2400" b="1" dirty="0">
                <a:solidFill>
                  <a:srgbClr val="002060"/>
                </a:solidFill>
              </a:rPr>
              <a:t>совет  </a:t>
            </a:r>
            <a:r>
              <a:rPr lang="ru-RU" sz="2400" b="1" dirty="0" smtClean="0">
                <a:solidFill>
                  <a:srgbClr val="002060"/>
                </a:solidFill>
              </a:rPr>
              <a:t>«Совершенствование профессионально-личностных качеств педагогов через освоение и внедрение эффективных педагогических практик»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4</a:t>
            </a:fld>
            <a:endParaRPr lang="ru-RU"/>
          </a:p>
        </p:txBody>
      </p:sp>
      <p:pic>
        <p:nvPicPr>
          <p:cNvPr id="7" name="Объект 6" descr="G:\ФОТО\фото\05.11.2020 педсовет\IMG_20201105_110714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057" r="3836"/>
          <a:stretch/>
        </p:blipFill>
        <p:spPr bwMode="auto">
          <a:xfrm>
            <a:off x="395536" y="1815683"/>
            <a:ext cx="4019449" cy="31292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 xmlns=""/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1844824"/>
            <a:ext cx="3960440" cy="31207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413185"/>
            <a:ext cx="3260973" cy="2444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748139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0050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Неделя </a:t>
            </a:r>
            <a:br>
              <a:rPr lang="ru-RU" sz="2800" b="1" dirty="0" smtClean="0">
                <a:solidFill>
                  <a:srgbClr val="002060"/>
                </a:solidFill>
              </a:rPr>
            </a:br>
            <a:r>
              <a:rPr lang="ru-RU" sz="2800" b="1" dirty="0" smtClean="0">
                <a:solidFill>
                  <a:srgbClr val="002060"/>
                </a:solidFill>
              </a:rPr>
              <a:t>естественно-математических наук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5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700298"/>
            <a:ext cx="4248472" cy="308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284984"/>
            <a:ext cx="4321423" cy="31766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6962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6</a:t>
            </a:fld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3620" y="548680"/>
            <a:ext cx="3890561" cy="2919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3064" y="620688"/>
            <a:ext cx="4011613" cy="282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3645024"/>
            <a:ext cx="4154763" cy="286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57549" y="2420888"/>
            <a:ext cx="2627313" cy="356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48806" y="3637646"/>
            <a:ext cx="4127544" cy="28565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906723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989" y="4437112"/>
            <a:ext cx="3275856" cy="1152128"/>
          </a:xfrm>
        </p:spPr>
        <p:txBody>
          <a:bodyPr/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Конкурс на лучшее стихотворение </a:t>
            </a:r>
            <a:r>
              <a:rPr lang="ru-RU" sz="2000" b="1" dirty="0" smtClean="0">
                <a:solidFill>
                  <a:srgbClr val="002060"/>
                </a:solidFill>
              </a:rPr>
              <a:t>о </a:t>
            </a:r>
            <a:r>
              <a:rPr lang="ru-RU" sz="2000" b="1" dirty="0" smtClean="0">
                <a:solidFill>
                  <a:srgbClr val="002060"/>
                </a:solidFill>
              </a:rPr>
              <a:t>математике  «Пробы пера»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7</a:t>
            </a:fld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76672"/>
            <a:ext cx="2526533" cy="3865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 bwMode="auto">
          <a:xfrm>
            <a:off x="4173616" y="5517232"/>
            <a:ext cx="4358824" cy="8640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1800" dirty="0" smtClean="0">
                <a:solidFill>
                  <a:srgbClr val="002060"/>
                </a:solidFill>
              </a:rPr>
              <a:t>Конкурс по информатике «Скорописцы» </a:t>
            </a:r>
            <a:endParaRPr lang="ru-RU" sz="1800" dirty="0">
              <a:solidFill>
                <a:srgbClr val="002060"/>
              </a:solidFill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 bwMode="auto">
          <a:xfrm>
            <a:off x="3428256" y="2924944"/>
            <a:ext cx="5104184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ru-RU" sz="2000" b="1" dirty="0" smtClean="0">
                <a:solidFill>
                  <a:srgbClr val="002060"/>
                </a:solidFill>
              </a:rPr>
              <a:t>Интеллектуальная игра   «Эрудит» 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0959038">
            <a:off x="2969498" y="429580"/>
            <a:ext cx="2408237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21175008">
            <a:off x="3431114" y="3634633"/>
            <a:ext cx="3045170" cy="206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36114">
            <a:off x="5932279" y="3662037"/>
            <a:ext cx="2673012" cy="2007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 rot="417233">
            <a:off x="5500023" y="447032"/>
            <a:ext cx="3256741" cy="2443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987359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428604"/>
            <a:ext cx="8229600" cy="1143000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Участие в научно-практических конференциях </a:t>
            </a:r>
            <a:endParaRPr lang="ru-RU" sz="28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598859843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493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28612"/>
            <a:ext cx="8229600" cy="1143000"/>
          </a:xfrm>
        </p:spPr>
        <p:txBody>
          <a:bodyPr/>
          <a:lstStyle/>
          <a:p>
            <a:r>
              <a:rPr lang="ru-RU" sz="3600" b="1" dirty="0" smtClean="0">
                <a:solidFill>
                  <a:srgbClr val="002060"/>
                </a:solidFill>
              </a:rPr>
              <a:t>Издательская деятельность </a:t>
            </a:r>
            <a:endParaRPr lang="ru-RU" sz="3600" b="1" dirty="0">
              <a:solidFill>
                <a:srgbClr val="002060"/>
              </a:solidFill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531086435"/>
              </p:ext>
            </p:extLst>
          </p:nvPr>
        </p:nvGraphicFramePr>
        <p:xfrm>
          <a:off x="457200" y="1600200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1F1432A-5942-4D87-B6E3-1FD35578DDEA}" type="datetime1">
              <a:rPr lang="ru-RU" smtClean="0"/>
              <a:pPr>
                <a:defRPr/>
              </a:pPr>
              <a:t>01.04.2022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http://aida.ucoz.ru</a:t>
            </a: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5C1B61B-8BBA-4C09-B89A-1FABA96EACAB}" type="slidenum">
              <a:rPr lang="ru-RU" smtClean="0"/>
              <a:pPr>
                <a:defRPr/>
              </a:pPr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3996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математика -  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математика -  16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математика -  16</Template>
  <TotalTime>211</TotalTime>
  <Words>266</Words>
  <Application>Microsoft Office PowerPoint</Application>
  <PresentationFormat>Экран (4:3)</PresentationFormat>
  <Paragraphs>60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16" baseType="lpstr">
      <vt:lpstr>математика -  16</vt:lpstr>
      <vt:lpstr>1_математика -  16</vt:lpstr>
      <vt:lpstr>Презентация работы методического объединения учителей естественно-математического цикла </vt:lpstr>
      <vt:lpstr>Слайд 2</vt:lpstr>
      <vt:lpstr>Инструктивно-методическое совещание «Особенности организации образовательного процесса при изучении учебных предметов «Математика», «Физика», «Информатика» и «Астрономия» в 2021/2022 учебном году» </vt:lpstr>
      <vt:lpstr>Педагогический совет  «Совершенствование профессионально-личностных качеств педагогов через освоение и внедрение эффективных педагогических практик»</vt:lpstr>
      <vt:lpstr>Неделя  естественно-математических наук </vt:lpstr>
      <vt:lpstr>Слайд 6</vt:lpstr>
      <vt:lpstr>Конкурс на лучшее стихотворение о математике  «Пробы пера» </vt:lpstr>
      <vt:lpstr>Участие в научно-практических конференциях </vt:lpstr>
      <vt:lpstr>Издательская деятельность </vt:lpstr>
      <vt:lpstr>Фестиваль профессионального мастерства педагогов «Познание в сотворчестве!»</vt:lpstr>
      <vt:lpstr>Семинар-практикум «Визуализация как способ развития учебно-познавательных и информационных компетенций учащихся»</vt:lpstr>
      <vt:lpstr>Качество знаний по предметам</vt:lpstr>
      <vt:lpstr>Решение проблем</vt:lpstr>
      <vt:lpstr>Презентация работы методического объединения учителей естественно-математического цикла </vt:lpstr>
    </vt:vector>
  </TitlesOfParts>
  <Company>SPecialiST RePack, Sanbuild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Алеся</dc:creator>
  <dc:description>http://aida.ucoz.ru</dc:description>
  <cp:lastModifiedBy>ПК</cp:lastModifiedBy>
  <cp:revision>22</cp:revision>
  <dcterms:created xsi:type="dcterms:W3CDTF">2022-03-28T20:41:49Z</dcterms:created>
  <dcterms:modified xsi:type="dcterms:W3CDTF">2022-04-01T08:17:40Z</dcterms:modified>
</cp:coreProperties>
</file>