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6" r:id="rId5"/>
    <p:sldId id="267" r:id="rId6"/>
    <p:sldId id="279" r:id="rId7"/>
    <p:sldId id="280" r:id="rId8"/>
    <p:sldId id="293" r:id="rId9"/>
    <p:sldId id="297" r:id="rId10"/>
    <p:sldId id="265" r:id="rId11"/>
    <p:sldId id="269" r:id="rId12"/>
    <p:sldId id="270" r:id="rId13"/>
    <p:sldId id="271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0" r:id="rId22"/>
    <p:sldId id="287" r:id="rId23"/>
    <p:sldId id="288" r:id="rId24"/>
    <p:sldId id="291" r:id="rId25"/>
    <p:sldId id="292" r:id="rId26"/>
    <p:sldId id="257" r:id="rId27"/>
    <p:sldId id="294" r:id="rId28"/>
    <p:sldId id="258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74427125508392E-2"/>
          <c:y val="3.1804298611629672E-2"/>
          <c:w val="0.93286141173317516"/>
          <c:h val="0.79657474306133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повышения 
квалификации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Хозрасчётные 
семинары и курсы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31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2298368"/>
        <c:axId val="192312448"/>
      </c:barChart>
      <c:catAx>
        <c:axId val="192298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312448"/>
        <c:crosses val="autoZero"/>
        <c:auto val="1"/>
        <c:lblAlgn val="ctr"/>
        <c:lblOffset val="100"/>
        <c:noMultiLvlLbl val="0"/>
      </c:catAx>
      <c:valAx>
        <c:axId val="1923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29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564285960563769"/>
          <c:y val="0.88630560964924221"/>
          <c:w val="0.65764005148853188"/>
          <c:h val="0.100383500365787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Количество статей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92592592592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4356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Лист1!$A$18:$A$20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Лист1!$B$18:$B$20</c:f>
              <c:numCache>
                <c:formatCode>General</c:formatCode>
                <c:ptCount val="3"/>
                <c:pt idx="0">
                  <c:v>27</c:v>
                </c:pt>
                <c:pt idx="1">
                  <c:v>52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2226048"/>
        <c:axId val="192228736"/>
        <c:axId val="0"/>
      </c:bar3DChart>
      <c:catAx>
        <c:axId val="19222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228736"/>
        <c:crosses val="autoZero"/>
        <c:auto val="1"/>
        <c:lblAlgn val="ctr"/>
        <c:lblOffset val="100"/>
        <c:noMultiLvlLbl val="0"/>
      </c:catAx>
      <c:valAx>
        <c:axId val="19222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2226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081D9D-F2B1-4AC6-83C4-9232C7CE1854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C453E4-D915-45D1-91B9-9EB8251FAE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565" y="1196752"/>
            <a:ext cx="8558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Совершенствование профессионального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мастерства учителя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через участие в работе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методических формирований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965666"/>
            <a:ext cx="3226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Чайкина Т.Г., заместитель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по учебной работе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учреждения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«Козенская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школа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Мозырского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8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ЬНЫЕ ДОКУМЕНТЫ\Фото\2020-2021\Педсовет\1604571998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839"/>
            <a:ext cx="4704521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ЬНЫЕ ДОКУМЕНТЫ\Фото\2020-2021\Педсовет\1604571998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/>
          <a:stretch/>
        </p:blipFill>
        <p:spPr bwMode="auto">
          <a:xfrm>
            <a:off x="3563888" y="3356991"/>
            <a:ext cx="5233534" cy="336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ЬНЫЕ ДОКУМЕНТЫ\Фото\2020-2021\Педсовет\1604571998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13441"/>
          <a:stretch/>
        </p:blipFill>
        <p:spPr bwMode="auto">
          <a:xfrm>
            <a:off x="611560" y="620688"/>
            <a:ext cx="7701595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ЬНЫЕ ДОКУМЕНТЫ\Фото\2020-2021\Педсовет\1604571998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75261" cy="482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ЕДСДВЕТ 2022\medium_IMG-2daef31df57bbf27b060ed5b12ac73d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5316"/>
            <a:ext cx="4976253" cy="373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ЕДСДВЕТ 2022\medium_IMG-618b9cec2652fb031cd0443f0fd9de3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33" y="2846040"/>
            <a:ext cx="5400312" cy="4050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1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ПЕДСДВЕТ 2022\medium_IMG-04b1c40d5220aa1c707cd182d961bf4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42347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8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ПЕДСДВЕТ 2022\medium_IMG-99a9492e1d8882306d55eb39639bd6c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375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ПЕДСДВЕТ 2022\medium_IMG-4b99ed156bb5032cdd740dd515496d1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6" y="-1"/>
            <a:ext cx="5302893" cy="3968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ЕДСДВЕТ 2022\medium_izobrazhenie_viber_2021-11-02_15-53-46-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4" y="3251914"/>
            <a:ext cx="5508104" cy="3606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ПЕДСДВЕТ 2022\medium_IMG-4d0db0e56f8c428c20263a54d63138a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28001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3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ПЕДСДВЕТ 2022\medium_IMG-613c85ce09b62d05664bf84f4bc8dd3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8000" cy="608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9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ПЕДСДВЕТ 2022\medium_IMG-af622d7c27394624b48ad9c5967283c4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/>
          <a:stretch/>
        </p:blipFill>
        <p:spPr bwMode="auto">
          <a:xfrm>
            <a:off x="202902" y="404664"/>
            <a:ext cx="89155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8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1277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совершенствование преподавания учебных предметов и проведение мероприятий по повышению педагогического мастерства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учителей </a:t>
            </a:r>
          </a:p>
          <a:p>
            <a:pPr algn="just"/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ПЕДСДВЕТ 2022\medium_izobrazhenie_viber_2022-01-05_17-31-36-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00392" cy="607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3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ПЕДСДВЕТ 2022\medium_izobrazhenie_viber_2021-11-03_13-09-07-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8001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4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ПЕДСДВЕТ 2022\medium_IMG-c65ce4b26aa79dbdffa6caffb36b682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18715" cy="6239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3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ПЕДСДВЕТ 2022\medium_IMG-c8461c13ddbb84ecc427396d62781880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/>
        </p:blipFill>
        <p:spPr bwMode="auto">
          <a:xfrm>
            <a:off x="251520" y="476672"/>
            <a:ext cx="871299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3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ПЕДСДВЕТ 2022\medium_IMG-d4ffbe7f5e51fc7b1695c54b9914289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0880" cy="594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42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ПЕДСДВЕТ 2022\medium_IMG_20171129_0934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7"/>
          <a:stretch/>
        </p:blipFill>
        <p:spPr bwMode="auto">
          <a:xfrm>
            <a:off x="251520" y="836712"/>
            <a:ext cx="866483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0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20775"/>
              </p:ext>
            </p:extLst>
          </p:nvPr>
        </p:nvGraphicFramePr>
        <p:xfrm>
          <a:off x="1259632" y="1052736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6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ЕДСДВЕТ 2022\medium_IMG_20190327_093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7382" cy="378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ЕДСДВЕТ 2022\medium_IMG_20190327_1033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/>
          <a:stretch/>
        </p:blipFill>
        <p:spPr bwMode="auto">
          <a:xfrm>
            <a:off x="3280467" y="3061105"/>
            <a:ext cx="5834569" cy="379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8743"/>
              </p:ext>
            </p:extLst>
          </p:nvPr>
        </p:nvGraphicFramePr>
        <p:xfrm>
          <a:off x="755576" y="836712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47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75" y="142201"/>
            <a:ext cx="864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Оценка работы методического объединения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670" y="852231"/>
            <a:ext cx="87888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Имеете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 Вы возможность участвовать в работе школьного МО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 – 38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Знакомят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 Вас заранее с планом проведения заседания МО?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 – 38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Где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 можете ознакомиться с графиком проведения заседаний МО и планом его проведения?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90158"/>
              </p:ext>
            </p:extLst>
          </p:nvPr>
        </p:nvGraphicFramePr>
        <p:xfrm>
          <a:off x="207670" y="5320447"/>
          <a:ext cx="878887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624"/>
                <a:gridCol w="2929624"/>
                <a:gridCol w="2929624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информационном стенде в учительской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Вайбере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 руководителей МО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ЕДСДВЕТ 2022\изображение_viber_2022-03-30_10-00-36-9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11539"/>
          <a:stretch/>
        </p:blipFill>
        <p:spPr bwMode="auto">
          <a:xfrm>
            <a:off x="1186111" y="710423"/>
            <a:ext cx="6721341" cy="613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6111" y="122729"/>
            <a:ext cx="7024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 иностранных языков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0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37517"/>
            <a:ext cx="85383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4. 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форме проводятся заседания МО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Вашему предмету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формы проведения заседаний МО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практикуются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наиболее часто?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72628"/>
              </p:ext>
            </p:extLst>
          </p:nvPr>
        </p:nvGraphicFramePr>
        <p:xfrm>
          <a:off x="0" y="1346221"/>
          <a:ext cx="9036497" cy="181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30"/>
                <a:gridCol w="1992520"/>
                <a:gridCol w="1494390"/>
                <a:gridCol w="2063681"/>
                <a:gridCol w="1885276"/>
              </a:tblGrid>
              <a:tr h="12353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Панорама опыта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творчества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5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94092"/>
              </p:ext>
            </p:extLst>
          </p:nvPr>
        </p:nvGraphicFramePr>
        <p:xfrm>
          <a:off x="198274" y="4653136"/>
          <a:ext cx="878887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624"/>
                <a:gridCol w="2929624"/>
                <a:gridCol w="2929624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35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Какие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темы обсуждались в ходе заседаний МО в текущем учебном году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Какие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материалы рекомендательного плана, практического использования были получены Вами в ходе работы МО?</a:t>
            </a: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04585"/>
              </p:ext>
            </p:extLst>
          </p:nvPr>
        </p:nvGraphicFramePr>
        <p:xfrm>
          <a:off x="48073" y="980728"/>
          <a:ext cx="9092191" cy="242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3"/>
                <a:gridCol w="1656184"/>
                <a:gridCol w="1368152"/>
                <a:gridCol w="1296144"/>
                <a:gridCol w="1656184"/>
                <a:gridCol w="1207824"/>
              </a:tblGrid>
              <a:tr h="19050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Специфика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с детьми ОПФР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Визуализ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в учебном процессе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к ЦТ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одарён.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ЗОЖ. Гендерное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воспит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Читательская грамотность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24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67550"/>
              </p:ext>
            </p:extLst>
          </p:nvPr>
        </p:nvGraphicFramePr>
        <p:xfrm>
          <a:off x="-11438" y="4610592"/>
          <a:ext cx="9135132" cy="216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783"/>
                <a:gridCol w="2283783"/>
                <a:gridCol w="2283783"/>
                <a:gridCol w="2283783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Рекоменд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контр.-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оценочн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 работы с детьми с ОПФР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материалов ЕИОР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и прим. на уроках ср-в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визуализ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66" y="1161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темы для обсуждения в новом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году Вы хотели бы предложить?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Какую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помощь Вы хотели бы получить, участвуя в работе МО?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33897"/>
              </p:ext>
            </p:extLst>
          </p:nvPr>
        </p:nvGraphicFramePr>
        <p:xfrm>
          <a:off x="54269" y="1700808"/>
          <a:ext cx="9120534" cy="333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89"/>
                <a:gridCol w="1520089"/>
                <a:gridCol w="1520089"/>
                <a:gridCol w="1520089"/>
                <a:gridCol w="1564522"/>
                <a:gridCol w="1475656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Эффект. методы и формы работы по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к нац. экзамену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работы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ИКТ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Современный урок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 работы в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конкр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условиях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 3 «Г», 5»В»,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«В»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Решаем с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коллегами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07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Какую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помощь Вы хотели бы получить, участвуя в работе МО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формы эффективной организации работы МО Вы могли бы предложить?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0389"/>
              </p:ext>
            </p:extLst>
          </p:nvPr>
        </p:nvGraphicFramePr>
        <p:xfrm>
          <a:off x="0" y="1052736"/>
          <a:ext cx="9144000" cy="18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опытом с коллегами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Практич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Теоретич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Информац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достаточно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Материально и духовно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8017"/>
              </p:ext>
            </p:extLst>
          </p:nvPr>
        </p:nvGraphicFramePr>
        <p:xfrm>
          <a:off x="-20382" y="4797152"/>
          <a:ext cx="9122220" cy="18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444"/>
                <a:gridCol w="1429632"/>
                <a:gridCol w="1800200"/>
                <a:gridCol w="1944216"/>
                <a:gridCol w="2123728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Всё устраивает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творчества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91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 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проблемы в работе учителей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наиболее значимыми и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предполагаются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рассмотрения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ходе работы МО в новом учебном году?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9556"/>
              </p:ext>
            </p:extLst>
          </p:nvPr>
        </p:nvGraphicFramePr>
        <p:xfrm>
          <a:off x="49498" y="2060848"/>
          <a:ext cx="8986998" cy="18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50"/>
                <a:gridCol w="1430258"/>
                <a:gridCol w="1774428"/>
                <a:gridCol w="3535562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 мат.-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технич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базы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проблем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Визуализ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Интернет-сервисов в образов. процессе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4295"/>
              </p:ext>
            </p:extLst>
          </p:nvPr>
        </p:nvGraphicFramePr>
        <p:xfrm>
          <a:off x="0" y="4149080"/>
          <a:ext cx="9144000" cy="198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2376264"/>
                <a:gridCol w="2430016"/>
                <a:gridCol w="22860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ответили на данный вопрос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Новый Кодекс об образовании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Эмоциональное выгорание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 работы с детьми с 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59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 Оцените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10 балльной  шкале эффективность работы  вашего  МО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17398"/>
              </p:ext>
            </p:extLst>
          </p:nvPr>
        </p:nvGraphicFramePr>
        <p:xfrm>
          <a:off x="1524000" y="1844824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516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ЕДСДВЕТ 2022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90" y="2564904"/>
            <a:ext cx="5735910" cy="4295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ПЕДСДВЕТ 2022\изображение_viber_2022-03-31_12-28-15-8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8127" r="4003"/>
          <a:stretch/>
        </p:blipFill>
        <p:spPr bwMode="auto">
          <a:xfrm>
            <a:off x="17452" y="1"/>
            <a:ext cx="5689931" cy="3573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2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260" y="692696"/>
            <a:ext cx="587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МО учителей-филологов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2050" name="Picture 2" descr="C:\Users\admin\Desktop\ПЕДСДВЕТ 2022\изображение_viber_2022-03-30_10-01-32-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6" y="1628800"/>
            <a:ext cx="8984447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ЕДСДВЕТ 2022\изображение_viber_2022-03-30_10-01-38-1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9"/>
          <a:stretch/>
        </p:blipFill>
        <p:spPr bwMode="auto">
          <a:xfrm>
            <a:off x="1043608" y="1230113"/>
            <a:ext cx="7180493" cy="5627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214" y="0"/>
            <a:ext cx="62969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 обществоведения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и естествознания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8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03568"/>
            <a:ext cx="6272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 естественно-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математического цикла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7170" name="Picture 2" descr="C:\Users\admin\Desktop\ПЕДСДВЕТ 2022\изображение_viber_2022-03-30_12-35-05-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 bwMode="auto">
          <a:xfrm>
            <a:off x="522101" y="1268760"/>
            <a:ext cx="8424202" cy="54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1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578" y="0"/>
            <a:ext cx="9163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 эстетико трудового цикла, физической культуры и здоровья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026" name="Picture 2" descr="C:\Users\admin\Desktop\ПЕДСДВЕТ 2022\изображение_viber_2022-03-30_13-34-37-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5" y="1354347"/>
            <a:ext cx="8468931" cy="525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3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777" y="122729"/>
            <a:ext cx="6529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 начальных классов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026" name="Picture 2" descr="C:\Users\admin\Desktop\ПЕДСДВЕТ 2022\изображение_viber_2022-03-31_10-41-21-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3" y="1052736"/>
            <a:ext cx="8251999" cy="5212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16285" y="122729"/>
            <a:ext cx="5564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МО учителей-дефектологов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026" name="Picture 2" descr="C:\Users\admin\Desktop\изображение_viber_2022-04-01_10-25-04-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8" y="830615"/>
            <a:ext cx="7326129" cy="54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599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</TotalTime>
  <Words>497</Words>
  <Application>Microsoft Office PowerPoint</Application>
  <PresentationFormat>Экран (4:3)</PresentationFormat>
  <Paragraphs>162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2022-03-28T08:28:29Z</dcterms:created>
  <dcterms:modified xsi:type="dcterms:W3CDTF">2022-04-04T06:53:39Z</dcterms:modified>
</cp:coreProperties>
</file>