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7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H:\&#1043;&#1086;&#1084;&#1077;&#1083;&#1100;.%20&#1058;&#1077;&#1093;&#1085;&#1080;&#1082;&#1072;%20&#1080;%20&#1090;&#1088;&#1072;&#1085;&#1089;&#1087;&#1086;&#1088;&#1090;\&#1044;&#1080;&#1072;&#1075;&#1088;&#1072;&#1084;&#1084;&#1099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H:\&#1043;&#1086;&#1084;&#1077;&#1083;&#1100;.%20&#1058;&#1077;&#1093;&#1085;&#1080;&#1082;&#1072;%20&#1080;%20&#1090;&#1088;&#1072;&#1085;&#1089;&#1087;&#1086;&#1088;&#1090;\&#1044;&#1080;&#1072;&#1075;&#1088;&#1072;&#1084;&#1084;&#1099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43;&#1086;&#1084;&#1077;&#1083;&#1100;.%20&#1058;&#1077;&#1093;&#1085;&#1080;&#1082;&#1072;%20&#1080;%20&#1090;&#1088;&#1072;&#1085;&#1089;&#1087;&#1086;&#1088;&#1090;\&#1044;&#1080;&#1072;&#1075;&#1088;&#1072;&#1084;&#1084;&#1099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43;&#1086;&#1084;&#1077;&#1083;&#1100;.%20&#1058;&#1077;&#1093;&#1085;&#1080;&#1082;&#1072;%20&#1080;%20&#1090;&#1088;&#1072;&#1085;&#1089;&#1087;&#1086;&#1088;&#1090;\&#1044;&#1080;&#1072;&#1075;&#1088;&#1072;&#1084;&#1084;&#1099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n-US"/>
            </a:pPr>
            <a:r>
              <a:rPr lang="ru-RU"/>
              <a:t>Результаты анкетирования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Лист3!$B$8</c:f>
              <c:strCache>
                <c:ptCount val="1"/>
                <c:pt idx="0">
                  <c:v>да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Лист3!$A$9:$A$16</c:f>
              <c:strCache>
                <c:ptCount val="8"/>
                <c:pt idx="0">
                  <c:v>1.    </c:v>
                </c:pt>
                <c:pt idx="1">
                  <c:v>2.    </c:v>
                </c:pt>
                <c:pt idx="2">
                  <c:v>3.    </c:v>
                </c:pt>
                <c:pt idx="3">
                  <c:v>4.    </c:v>
                </c:pt>
                <c:pt idx="4">
                  <c:v>5.    </c:v>
                </c:pt>
                <c:pt idx="5">
                  <c:v>6.    </c:v>
                </c:pt>
                <c:pt idx="6">
                  <c:v>7.    </c:v>
                </c:pt>
                <c:pt idx="7">
                  <c:v>8.    </c:v>
                </c:pt>
              </c:strCache>
            </c:strRef>
          </c:cat>
          <c:val>
            <c:numRef>
              <c:f>Лист3!$B$9:$B$16</c:f>
              <c:numCache>
                <c:formatCode>General</c:formatCode>
                <c:ptCount val="8"/>
                <c:pt idx="0">
                  <c:v>108</c:v>
                </c:pt>
                <c:pt idx="1">
                  <c:v>10</c:v>
                </c:pt>
                <c:pt idx="2">
                  <c:v>93</c:v>
                </c:pt>
                <c:pt idx="3">
                  <c:v>110</c:v>
                </c:pt>
                <c:pt idx="4">
                  <c:v>120</c:v>
                </c:pt>
                <c:pt idx="5">
                  <c:v>23</c:v>
                </c:pt>
                <c:pt idx="6">
                  <c:v>17</c:v>
                </c:pt>
                <c:pt idx="7">
                  <c:v>108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08-4519-BFBA-3EF5E62664CD}"/>
            </c:ext>
          </c:extLst>
        </c:ser>
        <c:ser>
          <c:idx val="1"/>
          <c:order val="1"/>
          <c:tx>
            <c:strRef>
              <c:f>Лист3!$C$8</c:f>
              <c:strCache>
                <c:ptCount val="1"/>
                <c:pt idx="0">
                  <c:v>Нет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Лист3!$A$9:$A$16</c:f>
              <c:strCache>
                <c:ptCount val="8"/>
                <c:pt idx="0">
                  <c:v>1.    </c:v>
                </c:pt>
                <c:pt idx="1">
                  <c:v>2.    </c:v>
                </c:pt>
                <c:pt idx="2">
                  <c:v>3.    </c:v>
                </c:pt>
                <c:pt idx="3">
                  <c:v>4.    </c:v>
                </c:pt>
                <c:pt idx="4">
                  <c:v>5.    </c:v>
                </c:pt>
                <c:pt idx="5">
                  <c:v>6.    </c:v>
                </c:pt>
                <c:pt idx="6">
                  <c:v>7.    </c:v>
                </c:pt>
                <c:pt idx="7">
                  <c:v>8.    </c:v>
                </c:pt>
              </c:strCache>
            </c:strRef>
          </c:cat>
          <c:val>
            <c:numRef>
              <c:f>Лист3!$C$9:$C$16</c:f>
              <c:numCache>
                <c:formatCode>General</c:formatCode>
                <c:ptCount val="8"/>
                <c:pt idx="0">
                  <c:v>0</c:v>
                </c:pt>
                <c:pt idx="1">
                  <c:v>30</c:v>
                </c:pt>
                <c:pt idx="2">
                  <c:v>5</c:v>
                </c:pt>
                <c:pt idx="3">
                  <c:v>0</c:v>
                </c:pt>
                <c:pt idx="4">
                  <c:v>0</c:v>
                </c:pt>
                <c:pt idx="5">
                  <c:v>90</c:v>
                </c:pt>
                <c:pt idx="6">
                  <c:v>71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08-4519-BFBA-3EF5E62664CD}"/>
            </c:ext>
          </c:extLst>
        </c:ser>
        <c:ser>
          <c:idx val="2"/>
          <c:order val="2"/>
          <c:tx>
            <c:strRef>
              <c:f>Лист3!$D$8</c:f>
              <c:strCache>
                <c:ptCount val="1"/>
                <c:pt idx="0">
                  <c:v>Сомневаюсь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Лист3!$A$9:$A$16</c:f>
              <c:strCache>
                <c:ptCount val="8"/>
                <c:pt idx="0">
                  <c:v>1.    </c:v>
                </c:pt>
                <c:pt idx="1">
                  <c:v>2.    </c:v>
                </c:pt>
                <c:pt idx="2">
                  <c:v>3.    </c:v>
                </c:pt>
                <c:pt idx="3">
                  <c:v>4.    </c:v>
                </c:pt>
                <c:pt idx="4">
                  <c:v>5.    </c:v>
                </c:pt>
                <c:pt idx="5">
                  <c:v>6.    </c:v>
                </c:pt>
                <c:pt idx="6">
                  <c:v>7.    </c:v>
                </c:pt>
                <c:pt idx="7">
                  <c:v>8.    </c:v>
                </c:pt>
              </c:strCache>
            </c:strRef>
          </c:cat>
          <c:val>
            <c:numRef>
              <c:f>Лист3!$D$9:$D$16</c:f>
              <c:numCache>
                <c:formatCode>General</c:formatCode>
                <c:ptCount val="8"/>
                <c:pt idx="0">
                  <c:v>12</c:v>
                </c:pt>
                <c:pt idx="1">
                  <c:v>80</c:v>
                </c:pt>
                <c:pt idx="2">
                  <c:v>22</c:v>
                </c:pt>
                <c:pt idx="3">
                  <c:v>10</c:v>
                </c:pt>
                <c:pt idx="4">
                  <c:v>0</c:v>
                </c:pt>
                <c:pt idx="5">
                  <c:v>7</c:v>
                </c:pt>
                <c:pt idx="6">
                  <c:v>32</c:v>
                </c:pt>
                <c:pt idx="7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208-4519-BFBA-3EF5E62664C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67201664"/>
        <c:axId val="67220224"/>
      </c:barChart>
      <c:catAx>
        <c:axId val="672016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lang="en-US"/>
                </a:pPr>
                <a:r>
                  <a:rPr lang="ru-RU"/>
                  <a:t>Номер вопроса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ru-RU"/>
          </a:p>
        </c:txPr>
        <c:crossAx val="67220224"/>
        <c:crosses val="autoZero"/>
        <c:auto val="1"/>
        <c:lblAlgn val="ctr"/>
        <c:lblOffset val="100"/>
        <c:noMultiLvlLbl val="0"/>
      </c:catAx>
      <c:valAx>
        <c:axId val="6722022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lang="en-US"/>
                </a:pPr>
                <a:r>
                  <a:rPr lang="ru-RU"/>
                  <a:t>Количество учащихся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ru-RU"/>
          </a:p>
        </c:txPr>
        <c:crossAx val="6720166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lang="en-US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ru-RU"/>
            </a:pPr>
            <a:r>
              <a:rPr lang="ru-RU" sz="1800" b="1" i="0" u="none" strike="noStrike" baseline="0">
                <a:latin typeface="Times New Roman" pitchFamily="18" charset="0"/>
                <a:cs typeface="Times New Roman" pitchFamily="18" charset="0"/>
              </a:rPr>
              <a:t>Количество солнечной энергии в день 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2807029914529924"/>
          <c:y val="3.7065641573057216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cat>
            <c:strRef>
              <c:f>Лист2!$A$8:$A$19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Лист2!$B$8:$B$19</c:f>
              <c:numCache>
                <c:formatCode>General</c:formatCode>
                <c:ptCount val="12"/>
                <c:pt idx="0">
                  <c:v>1.5</c:v>
                </c:pt>
                <c:pt idx="1">
                  <c:v>2.7</c:v>
                </c:pt>
                <c:pt idx="2">
                  <c:v>3.7</c:v>
                </c:pt>
                <c:pt idx="3">
                  <c:v>4.3</c:v>
                </c:pt>
                <c:pt idx="4">
                  <c:v>5.6</c:v>
                </c:pt>
                <c:pt idx="5">
                  <c:v>5.5</c:v>
                </c:pt>
                <c:pt idx="6">
                  <c:v>5.4</c:v>
                </c:pt>
                <c:pt idx="7">
                  <c:v>4.5999999999999996</c:v>
                </c:pt>
                <c:pt idx="8">
                  <c:v>3.1</c:v>
                </c:pt>
                <c:pt idx="9">
                  <c:v>2.1</c:v>
                </c:pt>
                <c:pt idx="10">
                  <c:v>1.5</c:v>
                </c:pt>
                <c:pt idx="11">
                  <c:v>1.4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7A4-44B4-BBCA-0B7E539035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5184384"/>
        <c:axId val="75194368"/>
      </c:lineChart>
      <c:catAx>
        <c:axId val="751843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ru-RU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5194368"/>
        <c:crosses val="autoZero"/>
        <c:auto val="1"/>
        <c:lblAlgn val="ctr"/>
        <c:lblOffset val="100"/>
        <c:noMultiLvlLbl val="0"/>
      </c:catAx>
      <c:valAx>
        <c:axId val="7519436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lang="ru-RU" b="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ru-RU" b="0">
                    <a:latin typeface="Times New Roman" pitchFamily="18" charset="0"/>
                    <a:cs typeface="Times New Roman" pitchFamily="18" charset="0"/>
                  </a:rPr>
                  <a:t>кВ*ч/м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ru-RU"/>
            </a:pPr>
            <a:endParaRPr lang="ru-RU"/>
          </a:p>
        </c:txPr>
        <c:crossAx val="751843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n-US"/>
            </a:pPr>
            <a:r>
              <a:rPr lang="ru-RU"/>
              <a:t>Результаты измерения времени нагрева воды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Лист4!$B$7</c:f>
              <c:strCache>
                <c:ptCount val="1"/>
                <c:pt idx="0">
                  <c:v>Температура, С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Лист4!$B$8:$B$16</c:f>
              <c:numCache>
                <c:formatCode>General</c:formatCode>
                <c:ptCount val="9"/>
                <c:pt idx="0">
                  <c:v>22</c:v>
                </c:pt>
                <c:pt idx="1">
                  <c:v>24</c:v>
                </c:pt>
                <c:pt idx="2">
                  <c:v>26</c:v>
                </c:pt>
                <c:pt idx="3">
                  <c:v>30</c:v>
                </c:pt>
                <c:pt idx="4">
                  <c:v>32</c:v>
                </c:pt>
                <c:pt idx="5">
                  <c:v>35</c:v>
                </c:pt>
                <c:pt idx="6">
                  <c:v>38</c:v>
                </c:pt>
                <c:pt idx="7">
                  <c:v>42</c:v>
                </c:pt>
                <c:pt idx="8">
                  <c:v>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287-4307-AF66-FE89C6B43E8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75209728"/>
        <c:axId val="75220096"/>
      </c:lineChart>
      <c:catAx>
        <c:axId val="752097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lang="en-US"/>
                </a:pPr>
                <a:r>
                  <a:rPr lang="ru-RU"/>
                  <a:t>Промежуток времени, ч</a:t>
                </a:r>
              </a:p>
            </c:rich>
          </c:tx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ru-RU"/>
          </a:p>
        </c:txPr>
        <c:crossAx val="75220096"/>
        <c:crosses val="autoZero"/>
        <c:auto val="1"/>
        <c:lblAlgn val="ctr"/>
        <c:lblOffset val="100"/>
        <c:noMultiLvlLbl val="0"/>
      </c:catAx>
      <c:valAx>
        <c:axId val="7522009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lang="en-US"/>
                </a:pPr>
                <a:r>
                  <a:rPr lang="ru-RU"/>
                  <a:t>Температура, С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ru-RU"/>
          </a:p>
        </c:txPr>
        <c:crossAx val="752097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ru-RU"/>
            </a:pPr>
            <a:r>
              <a:rPr lang="ru-RU" sz="1800" b="1" i="0" u="none" strike="noStrike" baseline="0">
                <a:cs typeface="Traditional Arabic" pitchFamily="18" charset="-78"/>
              </a:rPr>
              <a:t>Основные компоненты биогаза</a:t>
            </a:r>
            <a:endParaRPr lang="ru-RU">
              <a:cs typeface="Traditional Arabic" pitchFamily="18" charset="-78"/>
            </a:endParaRP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ru-RU" sz="3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Лист1!$B$6:$B$7</c:f>
              <c:strCache>
                <c:ptCount val="2"/>
                <c:pt idx="0">
                  <c:v>метан</c:v>
                </c:pt>
                <c:pt idx="1">
                  <c:v>углекислый газ</c:v>
                </c:pt>
              </c:strCache>
            </c:strRef>
          </c:cat>
          <c:val>
            <c:numRef>
              <c:f>Лист1!$C$6:$C$7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99-48AD-9DBD-1B09D023592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 rtl="0">
              <a:defRPr sz="20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 rtl="0">
              <a:defRPr sz="20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2813028035138074"/>
          <c:y val="0.38022933913899837"/>
          <c:w val="0.37186971964861931"/>
          <c:h val="0.34751428497712811"/>
        </c:manualLayout>
      </c:layout>
      <c:overlay val="0"/>
      <c:txPr>
        <a:bodyPr/>
        <a:lstStyle/>
        <a:p>
          <a:pPr rtl="0">
            <a:defRPr lang="ru-RU" sz="20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n-US" sz="2800"/>
            </a:pPr>
            <a:r>
              <a:rPr lang="ru-RU" sz="2800"/>
              <a:t>Выход биогаза в зависимости от состава биомассы</a:t>
            </a:r>
          </a:p>
        </c:rich>
      </c:tx>
      <c:layout>
        <c:manualLayout>
          <c:xMode val="edge"/>
          <c:yMode val="edge"/>
          <c:x val="0.17214265347750751"/>
          <c:y val="3.3807456902134551E-4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28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Лист6!$A$2:$A$8</c:f>
              <c:strCache>
                <c:ptCount val="7"/>
                <c:pt idx="0">
                  <c:v>Свиной навой</c:v>
                </c:pt>
                <c:pt idx="1">
                  <c:v>Коровий навой</c:v>
                </c:pt>
                <c:pt idx="2">
                  <c:v>Куриный помёт</c:v>
                </c:pt>
                <c:pt idx="3">
                  <c:v>Домовая канализация</c:v>
                </c:pt>
                <c:pt idx="4">
                  <c:v>Куриный помёт и бумага</c:v>
                </c:pt>
                <c:pt idx="5">
                  <c:v>Древесные опилки</c:v>
                </c:pt>
                <c:pt idx="6">
                  <c:v>Газеты</c:v>
                </c:pt>
              </c:strCache>
            </c:strRef>
          </c:cat>
          <c:val>
            <c:numRef>
              <c:f>Лист6!$B$2:$B$8</c:f>
              <c:numCache>
                <c:formatCode>0.0%</c:formatCode>
                <c:ptCount val="7"/>
                <c:pt idx="0">
                  <c:v>1.6000000000000021E-2</c:v>
                </c:pt>
                <c:pt idx="1">
                  <c:v>1.0000000000000005E-2</c:v>
                </c:pt>
                <c:pt idx="2">
                  <c:v>2.5999999999999999E-2</c:v>
                </c:pt>
                <c:pt idx="3">
                  <c:v>1.7999999999999999E-2</c:v>
                </c:pt>
                <c:pt idx="4">
                  <c:v>1.4999999999999998E-2</c:v>
                </c:pt>
                <c:pt idx="5">
                  <c:v>1.8499999999999999E-2</c:v>
                </c:pt>
                <c:pt idx="6">
                  <c:v>2.0000000000000011E-2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32-4C37-A229-B8E901244F3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75297536"/>
        <c:axId val="75299072"/>
      </c:barChart>
      <c:catAx>
        <c:axId val="752975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ru-RU"/>
          </a:p>
        </c:txPr>
        <c:crossAx val="75299072"/>
        <c:crosses val="autoZero"/>
        <c:auto val="1"/>
        <c:lblAlgn val="ctr"/>
        <c:lblOffset val="100"/>
        <c:noMultiLvlLbl val="0"/>
      </c:catAx>
      <c:valAx>
        <c:axId val="7529907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lang="en-US" sz="1800"/>
                </a:pPr>
                <a:r>
                  <a:rPr lang="ru-RU" sz="1800"/>
                  <a:t>Выход биогаза, %</a:t>
                </a:r>
              </a:p>
            </c:rich>
          </c:tx>
          <c:overlay val="0"/>
        </c:title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lang="en-US" sz="2000"/>
            </a:pPr>
            <a:endParaRPr lang="ru-RU"/>
          </a:p>
        </c:txPr>
        <c:crossAx val="752975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1EB31-53E4-406D-87D8-DCFC6FDAC8C8}" type="datetimeFigureOut">
              <a:rPr lang="en-US" smtClean="0"/>
              <a:pPr/>
              <a:t>9/29/2021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12253-888B-4EB5-A187-D5FE189CF7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1EB31-53E4-406D-87D8-DCFC6FDAC8C8}" type="datetimeFigureOut">
              <a:rPr lang="en-US" smtClean="0"/>
              <a:pPr/>
              <a:t>9/29/2021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12253-888B-4EB5-A187-D5FE189CF7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1EB31-53E4-406D-87D8-DCFC6FDAC8C8}" type="datetimeFigureOut">
              <a:rPr lang="en-US" smtClean="0"/>
              <a:pPr/>
              <a:t>9/29/2021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12253-888B-4EB5-A187-D5FE189CF7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1EB31-53E4-406D-87D8-DCFC6FDAC8C8}" type="datetimeFigureOut">
              <a:rPr lang="en-US" smtClean="0"/>
              <a:pPr/>
              <a:t>9/29/2021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12253-888B-4EB5-A187-D5FE189CF7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1EB31-53E4-406D-87D8-DCFC6FDAC8C8}" type="datetimeFigureOut">
              <a:rPr lang="en-US" smtClean="0"/>
              <a:pPr/>
              <a:t>9/29/2021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12253-888B-4EB5-A187-D5FE189CF7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1EB31-53E4-406D-87D8-DCFC6FDAC8C8}" type="datetimeFigureOut">
              <a:rPr lang="en-US" smtClean="0"/>
              <a:pPr/>
              <a:t>9/29/2021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12253-888B-4EB5-A187-D5FE189CF7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1EB31-53E4-406D-87D8-DCFC6FDAC8C8}" type="datetimeFigureOut">
              <a:rPr lang="en-US" smtClean="0"/>
              <a:pPr/>
              <a:t>9/29/2021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12253-888B-4EB5-A187-D5FE189CF7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1EB31-53E4-406D-87D8-DCFC6FDAC8C8}" type="datetimeFigureOut">
              <a:rPr lang="en-US" smtClean="0"/>
              <a:pPr/>
              <a:t>9/29/2021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12253-888B-4EB5-A187-D5FE189CF7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1EB31-53E4-406D-87D8-DCFC6FDAC8C8}" type="datetimeFigureOut">
              <a:rPr lang="en-US" smtClean="0"/>
              <a:pPr/>
              <a:t>9/29/2021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12253-888B-4EB5-A187-D5FE189CF7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1EB31-53E4-406D-87D8-DCFC6FDAC8C8}" type="datetimeFigureOut">
              <a:rPr lang="en-US" smtClean="0"/>
              <a:pPr/>
              <a:t>9/29/2021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12253-888B-4EB5-A187-D5FE189CF7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1EB31-53E4-406D-87D8-DCFC6FDAC8C8}" type="datetimeFigureOut">
              <a:rPr lang="en-US" smtClean="0"/>
              <a:pPr/>
              <a:t>9/29/2021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12253-888B-4EB5-A187-D5FE189CF7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1EB31-53E4-406D-87D8-DCFC6FDAC8C8}" type="datetimeFigureOut">
              <a:rPr lang="en-US" smtClean="0"/>
              <a:pPr/>
              <a:t>9/29/2021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12253-888B-4EB5-A187-D5FE189CF77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130425"/>
            <a:ext cx="8286808" cy="1470025"/>
          </a:xfrm>
        </p:spPr>
        <p:txBody>
          <a:bodyPr>
            <a:noAutofit/>
          </a:bodyPr>
          <a:lstStyle/>
          <a:p>
            <a:r>
              <a:rPr lang="ru-RU" sz="7500" b="1" dirty="0" err="1">
                <a:solidFill>
                  <a:srgbClr val="0070C0"/>
                </a:solidFill>
                <a:latin typeface="Monotype Corsiva" pitchFamily="66" charset="0"/>
              </a:rPr>
              <a:t>Энергоэффективный</a:t>
            </a:r>
            <a:r>
              <a:rPr lang="ru-RU" sz="7500" b="1" dirty="0">
                <a:solidFill>
                  <a:srgbClr val="0070C0"/>
                </a:solidFill>
                <a:latin typeface="Monotype Corsiva" pitchFamily="66" charset="0"/>
              </a:rPr>
              <a:t> дом</a:t>
            </a:r>
            <a:endParaRPr lang="en-US" sz="75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3504" y="3857628"/>
            <a:ext cx="3629028" cy="2324104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solidFill>
                  <a:schemeClr val="tx1"/>
                </a:solidFill>
              </a:rPr>
              <a:t>Проект подготовили: </a:t>
            </a:r>
          </a:p>
          <a:p>
            <a:pPr algn="l"/>
            <a:r>
              <a:rPr lang="ru-RU" sz="2200" b="1" dirty="0" smtClean="0">
                <a:solidFill>
                  <a:schemeClr val="tx1"/>
                </a:solidFill>
              </a:rPr>
              <a:t>Бобрик Владислав, </a:t>
            </a:r>
          </a:p>
          <a:p>
            <a:pPr algn="l"/>
            <a:r>
              <a:rPr lang="ru-RU" sz="2200" b="1" dirty="0" smtClean="0">
                <a:solidFill>
                  <a:schemeClr val="tx1"/>
                </a:solidFill>
              </a:rPr>
              <a:t>Зайцева Кристина</a:t>
            </a:r>
          </a:p>
          <a:p>
            <a:pPr algn="l"/>
            <a:r>
              <a:rPr lang="ru-RU" sz="2200" b="1" dirty="0" smtClean="0">
                <a:solidFill>
                  <a:schemeClr val="tx1"/>
                </a:solidFill>
              </a:rPr>
              <a:t>Руководители: </a:t>
            </a:r>
          </a:p>
          <a:p>
            <a:pPr algn="l"/>
            <a:r>
              <a:rPr lang="ru-RU" sz="2200" b="1" dirty="0" err="1" smtClean="0">
                <a:solidFill>
                  <a:schemeClr val="tx1"/>
                </a:solidFill>
              </a:rPr>
              <a:t>Свентецкая</a:t>
            </a:r>
            <a:r>
              <a:rPr lang="ru-RU" sz="2200" b="1" dirty="0" smtClean="0">
                <a:solidFill>
                  <a:schemeClr val="tx1"/>
                </a:solidFill>
              </a:rPr>
              <a:t> Галина Дмитриевна, </a:t>
            </a:r>
          </a:p>
          <a:p>
            <a:pPr algn="l"/>
            <a:r>
              <a:rPr lang="ru-RU" sz="2200" b="1" dirty="0" err="1" smtClean="0">
                <a:solidFill>
                  <a:schemeClr val="tx1"/>
                </a:solidFill>
              </a:rPr>
              <a:t>Бучко</a:t>
            </a:r>
            <a:r>
              <a:rPr lang="ru-RU" sz="2200" b="1" dirty="0" smtClean="0">
                <a:solidFill>
                  <a:schemeClr val="tx1"/>
                </a:solidFill>
              </a:rPr>
              <a:t> Оксана Ивановна</a:t>
            </a:r>
            <a:endParaRPr lang="en-US" sz="2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Выводы: </a:t>
            </a:r>
            <a:endParaRPr lang="en-US" sz="48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88900" indent="720725" algn="just">
              <a:buNone/>
            </a:pPr>
            <a:r>
              <a:rPr lang="ru-RU" dirty="0" smtClean="0"/>
              <a:t>Использование </a:t>
            </a:r>
            <a:r>
              <a:rPr lang="ru-RU" dirty="0"/>
              <a:t>энергии ветра в </a:t>
            </a:r>
            <a:r>
              <a:rPr lang="ru-RU" dirty="0" err="1"/>
              <a:t>Мозырском</a:t>
            </a:r>
            <a:r>
              <a:rPr lang="ru-RU" dirty="0"/>
              <a:t> районе нерационально по следующим причинам: </a:t>
            </a:r>
            <a:endParaRPr lang="en-US" dirty="0"/>
          </a:p>
          <a:p>
            <a:pPr>
              <a:buFont typeface="Wingdings" pitchFamily="2" charset="2"/>
              <a:buChar char="ü"/>
            </a:pPr>
            <a:r>
              <a:rPr lang="ru-RU" dirty="0"/>
              <a:t>1. При установке </a:t>
            </a:r>
            <a:r>
              <a:rPr lang="ru-RU" dirty="0" err="1"/>
              <a:t>ветрогенератора</a:t>
            </a:r>
            <a:r>
              <a:rPr lang="ru-RU" dirty="0"/>
              <a:t>, снизу остается незанятое пространство, которое в теории можно использовать для различных сельскохозяйственных нужд.</a:t>
            </a:r>
            <a:endParaRPr lang="en-US" dirty="0"/>
          </a:p>
          <a:p>
            <a:pPr>
              <a:buFont typeface="Wingdings" pitchFamily="2" charset="2"/>
              <a:buChar char="ü"/>
            </a:pPr>
            <a:r>
              <a:rPr lang="ru-RU" dirty="0"/>
              <a:t>2. Возведения ветряка требует довольно больших капитальных затрат. </a:t>
            </a:r>
            <a:endParaRPr lang="en-US" dirty="0"/>
          </a:p>
          <a:p>
            <a:pPr>
              <a:buFont typeface="Wingdings" pitchFamily="2" charset="2"/>
              <a:buChar char="ü"/>
            </a:pPr>
            <a:r>
              <a:rPr lang="ru-RU" dirty="0"/>
              <a:t>3. Ветровые станции создают аэродинамический шум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u="sng" dirty="0" smtClean="0">
                <a:solidFill>
                  <a:srgbClr val="0070C0"/>
                </a:solidFill>
              </a:rPr>
              <a:t>Солнечная энергия</a:t>
            </a:r>
            <a:endParaRPr lang="en-US" sz="48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0488" indent="628650" algn="just">
              <a:buNone/>
            </a:pPr>
            <a:r>
              <a:rPr lang="ru-RU" sz="4000" b="1" u="sng" dirty="0"/>
              <a:t>Солнечная энергия</a:t>
            </a:r>
            <a:r>
              <a:rPr lang="ru-RU" sz="4000" dirty="0"/>
              <a:t> — </a:t>
            </a:r>
            <a:r>
              <a:rPr lang="ru-RU" sz="4000" dirty="0" err="1"/>
              <a:t>энергия</a:t>
            </a:r>
            <a:r>
              <a:rPr lang="ru-RU" sz="4000" dirty="0"/>
              <a:t> от Солнца в форме радиации и света. Эта энергия в значительной мере управляет климатом и погодой, и является основой жизни.</a:t>
            </a:r>
            <a:endParaRPr lang="en-US" sz="4000" dirty="0"/>
          </a:p>
          <a:p>
            <a:endParaRPr lang="en-US" sz="4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/>
          </a:bodyPr>
          <a:lstStyle/>
          <a:p>
            <a:pPr marL="0" indent="539750">
              <a:buNone/>
            </a:pPr>
            <a:r>
              <a:rPr lang="ru-RU" i="1" u="sng" dirty="0">
                <a:solidFill>
                  <a:srgbClr val="0070C0"/>
                </a:solidFill>
              </a:rPr>
              <a:t>Исследование 1.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/>
              <a:t>Количество солнечной энергии в день на территории </a:t>
            </a:r>
            <a:r>
              <a:rPr lang="ru-RU" dirty="0" err="1"/>
              <a:t>аг</a:t>
            </a:r>
            <a:r>
              <a:rPr lang="ru-RU" dirty="0"/>
              <a:t>. </a:t>
            </a:r>
            <a:r>
              <a:rPr lang="ru-RU" dirty="0" err="1"/>
              <a:t>Козенки</a:t>
            </a:r>
            <a:r>
              <a:rPr lang="ru-RU" dirty="0"/>
              <a:t> будет распределено приблизительно так, как указано на графике</a:t>
            </a:r>
            <a:r>
              <a:rPr lang="ru-RU" dirty="0" smtClean="0"/>
              <a:t>: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1643042" y="2643182"/>
          <a:ext cx="5857916" cy="3718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Вывод:</a:t>
            </a:r>
            <a:r>
              <a:rPr lang="ru-RU" sz="4800" dirty="0" smtClean="0">
                <a:solidFill>
                  <a:srgbClr val="0070C0"/>
                </a:solidFill>
              </a:rPr>
              <a:t> </a:t>
            </a:r>
            <a:endParaRPr lang="en-US" sz="48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768865"/>
          </a:xfrm>
        </p:spPr>
        <p:txBody>
          <a:bodyPr>
            <a:normAutofit/>
          </a:bodyPr>
          <a:lstStyle/>
          <a:p>
            <a:pPr marL="0" indent="646113" algn="just">
              <a:buNone/>
            </a:pPr>
            <a:r>
              <a:rPr lang="ru-RU" sz="3600" dirty="0" smtClean="0"/>
              <a:t>В Гомельской области в осенние и зимние месяцы, вследствие малой высоты Солнца и ослабления солнечного излучения атмосферой, эффективность использования солнечной батареи падает в 2-3 раза по сравнению с летними и весенними месяцами.</a:t>
            </a:r>
            <a:endParaRPr lang="en-US" sz="3600" dirty="0" smtClean="0"/>
          </a:p>
          <a:p>
            <a:pPr algn="just"/>
            <a:endParaRPr lang="en-US" sz="3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1142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Исследование по практическому использованию солнечной энергии в домашних условиях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643314"/>
            <a:ext cx="8229600" cy="2482849"/>
          </a:xfrm>
        </p:spPr>
        <p:txBody>
          <a:bodyPr>
            <a:normAutofit/>
          </a:bodyPr>
          <a:lstStyle/>
          <a:p>
            <a:pPr marL="88900" indent="541338">
              <a:buNone/>
            </a:pPr>
            <a:r>
              <a:rPr lang="ru-RU" sz="3600" i="1" u="sng" dirty="0" smtClean="0">
                <a:solidFill>
                  <a:srgbClr val="0070C0"/>
                </a:solidFill>
              </a:rPr>
              <a:t>Исследование </a:t>
            </a:r>
            <a:r>
              <a:rPr lang="ru-RU" sz="3600" i="1" u="sng" dirty="0">
                <a:solidFill>
                  <a:srgbClr val="0070C0"/>
                </a:solidFill>
              </a:rPr>
              <a:t>2.</a:t>
            </a:r>
            <a:r>
              <a:rPr lang="ru-RU" sz="3600" dirty="0"/>
              <a:t> Преобразование солнечной энергии в тепловую.</a:t>
            </a:r>
            <a:endParaRPr lang="en-US" sz="3600" dirty="0"/>
          </a:p>
          <a:p>
            <a:pPr>
              <a:buNone/>
            </a:pPr>
            <a:endParaRPr lang="en-US" sz="3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pPr marL="0" indent="557213">
              <a:buNone/>
            </a:pPr>
            <a:r>
              <a:rPr lang="ru-RU" i="1" u="sng" dirty="0">
                <a:solidFill>
                  <a:srgbClr val="0070C0"/>
                </a:solidFill>
              </a:rPr>
              <a:t>Исследование 3.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/>
              <a:t>Измерение времени нагрева воды в летнем душе солнечными лучами</a:t>
            </a:r>
            <a:r>
              <a:rPr lang="ru-RU" dirty="0" smtClean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285852" y="2143116"/>
          <a:ext cx="6357966" cy="4295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/>
          </a:bodyPr>
          <a:lstStyle/>
          <a:p>
            <a:pPr marL="0" indent="557213">
              <a:buNone/>
            </a:pPr>
            <a:r>
              <a:rPr lang="ru-RU" sz="4400" b="1" dirty="0" smtClean="0">
                <a:solidFill>
                  <a:srgbClr val="0070C0"/>
                </a:solidFill>
              </a:rPr>
              <a:t>Выводы:</a:t>
            </a:r>
            <a:r>
              <a:rPr lang="ru-RU" sz="4400" dirty="0" smtClean="0">
                <a:solidFill>
                  <a:srgbClr val="0070C0"/>
                </a:solidFill>
              </a:rPr>
              <a:t> </a:t>
            </a:r>
            <a:r>
              <a:rPr lang="ru-RU" sz="4400" dirty="0" smtClean="0"/>
              <a:t>использование солнечной энергии для нагрева воды в летнее время может заменить другие источники энергии.</a:t>
            </a:r>
            <a:endParaRPr lang="en-US" sz="4400" dirty="0" smtClean="0"/>
          </a:p>
          <a:p>
            <a:pPr>
              <a:buNone/>
            </a:pPr>
            <a:endParaRPr lang="en-US" sz="4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786058"/>
            <a:ext cx="8229600" cy="4525963"/>
          </a:xfrm>
        </p:spPr>
        <p:txBody>
          <a:bodyPr>
            <a:normAutofit/>
          </a:bodyPr>
          <a:lstStyle/>
          <a:p>
            <a:pPr marL="0" indent="449263">
              <a:buNone/>
            </a:pPr>
            <a:r>
              <a:rPr lang="ru-RU" dirty="0" smtClean="0"/>
              <a:t>Самый </a:t>
            </a:r>
            <a:r>
              <a:rPr lang="ru-RU" dirty="0"/>
              <a:t>простым коллектором является завернутый спиралью обычный поливочный шланг. Концы этого шланга служат подводящей и отводящей трубами. В средних широтах солнечный коллектор лучше ориентировать на южную сторону под углом примерно 45</a:t>
            </a:r>
            <a:r>
              <a:rPr lang="ru-RU" baseline="30000" dirty="0"/>
              <a:t>0</a:t>
            </a:r>
            <a:r>
              <a:rPr lang="ru-RU" dirty="0" smtClean="0"/>
              <a:t>.</a:t>
            </a:r>
          </a:p>
          <a:p>
            <a:endParaRPr lang="en-US" dirty="0"/>
          </a:p>
        </p:txBody>
      </p:sp>
      <p:pic>
        <p:nvPicPr>
          <p:cNvPr id="4" name="Рисунок 3" descr="коллектор.gif"/>
          <p:cNvPicPr/>
          <p:nvPr/>
        </p:nvPicPr>
        <p:blipFill>
          <a:blip r:embed="rId2"/>
          <a:stretch>
            <a:fillRect/>
          </a:stretch>
        </p:blipFill>
        <p:spPr>
          <a:xfrm>
            <a:off x="5643570" y="357166"/>
            <a:ext cx="3192819" cy="242889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71472" y="357166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539750"/>
            <a:r>
              <a:rPr lang="ru-RU" sz="3200" i="1" u="sng" dirty="0" smtClean="0">
                <a:solidFill>
                  <a:srgbClr val="0070C0"/>
                </a:solidFill>
              </a:rPr>
              <a:t>Исследование 4. </a:t>
            </a:r>
            <a:r>
              <a:rPr lang="ru-RU" sz="3200" dirty="0" smtClean="0"/>
              <a:t>Проектирование схемы установки для нагрева воды солнечной энергией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Выводы: </a:t>
            </a:r>
            <a:endParaRPr lang="en-US" sz="48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/>
              <a:t>С</a:t>
            </a:r>
            <a:r>
              <a:rPr lang="ru-RU" b="1" dirty="0" smtClean="0"/>
              <a:t>олнечная энергия: </a:t>
            </a:r>
            <a:endParaRPr lang="en-US" b="1" dirty="0" smtClean="0"/>
          </a:p>
          <a:p>
            <a:pPr lvl="0">
              <a:buFont typeface="Wingdings" pitchFamily="2" charset="2"/>
              <a:buChar char="ü"/>
            </a:pPr>
            <a:r>
              <a:rPr lang="ru-RU" dirty="0" smtClean="0"/>
              <a:t>бесконечна;</a:t>
            </a:r>
            <a:endParaRPr lang="en-US" dirty="0" smtClean="0"/>
          </a:p>
          <a:p>
            <a:pPr lvl="0">
              <a:buFont typeface="Wingdings" pitchFamily="2" charset="2"/>
              <a:buChar char="ü"/>
            </a:pPr>
            <a:r>
              <a:rPr lang="ru-RU" dirty="0" smtClean="0"/>
              <a:t>высоко </a:t>
            </a:r>
            <a:r>
              <a:rPr lang="ru-RU" dirty="0" err="1" smtClean="0"/>
              <a:t>экологична</a:t>
            </a:r>
            <a:r>
              <a:rPr lang="ru-RU" dirty="0" smtClean="0"/>
              <a:t>,</a:t>
            </a:r>
            <a:endParaRPr lang="en-US" dirty="0" smtClean="0"/>
          </a:p>
          <a:p>
            <a:pPr lvl="0">
              <a:buFont typeface="Wingdings" pitchFamily="2" charset="2"/>
              <a:buChar char="ü"/>
            </a:pPr>
            <a:r>
              <a:rPr lang="ru-RU" dirty="0" smtClean="0"/>
              <a:t>повсеместно доступна; </a:t>
            </a:r>
            <a:endParaRPr lang="en-US" dirty="0" smtClean="0"/>
          </a:p>
          <a:p>
            <a:pPr lvl="0">
              <a:buFont typeface="Wingdings" pitchFamily="2" charset="2"/>
              <a:buChar char="ü"/>
            </a:pPr>
            <a:r>
              <a:rPr lang="ru-RU" dirty="0" smtClean="0"/>
              <a:t>стабильна;</a:t>
            </a:r>
            <a:endParaRPr lang="en-US" dirty="0" smtClean="0"/>
          </a:p>
          <a:p>
            <a:pPr lvl="0">
              <a:buFont typeface="Wingdings" pitchFamily="2" charset="2"/>
              <a:buChar char="ü"/>
            </a:pPr>
            <a:r>
              <a:rPr lang="ru-RU" dirty="0" smtClean="0"/>
              <a:t>безопасна для окружающей среды;</a:t>
            </a:r>
            <a:endParaRPr lang="en-US" dirty="0" smtClean="0"/>
          </a:p>
          <a:p>
            <a:pPr lvl="0">
              <a:buFont typeface="Wingdings" pitchFamily="2" charset="2"/>
              <a:buChar char="ü"/>
            </a:pPr>
            <a:r>
              <a:rPr lang="ru-RU" dirty="0" smtClean="0"/>
              <a:t>экономична;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/>
              <a:t>отсутствие шумов.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u="sng" dirty="0" err="1" smtClean="0">
                <a:solidFill>
                  <a:srgbClr val="0070C0"/>
                </a:solidFill>
              </a:rPr>
              <a:t>Биогаз</a:t>
            </a:r>
            <a:endParaRPr lang="en-US" sz="48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257676" cy="4525963"/>
          </a:xfrm>
        </p:spPr>
        <p:txBody>
          <a:bodyPr>
            <a:normAutofit/>
          </a:bodyPr>
          <a:lstStyle/>
          <a:p>
            <a:pPr marL="88900" indent="466725">
              <a:buNone/>
            </a:pPr>
            <a:r>
              <a:rPr lang="ru-RU" sz="2800" b="1" u="sng" dirty="0" err="1" smtClean="0">
                <a:solidFill>
                  <a:srgbClr val="0070C0"/>
                </a:solidFill>
              </a:rPr>
              <a:t>Биогаз</a:t>
            </a:r>
            <a:r>
              <a:rPr lang="ru-RU" sz="2800" dirty="0" smtClean="0"/>
              <a:t> – это смесь газов. Основные компоненты: </a:t>
            </a:r>
          </a:p>
          <a:p>
            <a:pPr marL="88900" indent="1588">
              <a:buNone/>
            </a:pPr>
            <a:r>
              <a:rPr lang="ru-RU" sz="2800" dirty="0" smtClean="0"/>
              <a:t>метан – 57-70%,  </a:t>
            </a:r>
          </a:p>
          <a:p>
            <a:pPr marL="88900" indent="1588">
              <a:buNone/>
            </a:pPr>
            <a:r>
              <a:rPr lang="ru-RU" sz="2800" dirty="0" smtClean="0"/>
              <a:t>углекислый газ 28-43%, </a:t>
            </a:r>
          </a:p>
          <a:p>
            <a:pPr marL="88900" indent="1588">
              <a:buNone/>
            </a:pPr>
            <a:r>
              <a:rPr lang="ru-RU" sz="2800" dirty="0" smtClean="0"/>
              <a:t>малый процент сероводорода.</a:t>
            </a:r>
          </a:p>
          <a:p>
            <a:pPr>
              <a:buNone/>
            </a:pPr>
            <a:r>
              <a:rPr lang="ru-RU" sz="2800" dirty="0" smtClean="0"/>
              <a:t> </a:t>
            </a:r>
            <a:endParaRPr lang="en-US" sz="2800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4714844" y="1500174"/>
          <a:ext cx="4429156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Содержимое 3" descr="DSC0339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16200000">
            <a:off x="1065464" y="596609"/>
            <a:ext cx="6941636" cy="5643602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pPr marL="0" indent="630238">
              <a:buNone/>
            </a:pPr>
            <a:r>
              <a:rPr lang="ru-RU" dirty="0"/>
              <a:t>Из навоза одной коровы можно получить в сутки до 4,2 </a:t>
            </a:r>
            <a:r>
              <a:rPr lang="ru-RU" dirty="0" smtClean="0"/>
              <a:t>м</a:t>
            </a:r>
            <a:r>
              <a:rPr lang="ru-RU" baseline="30000" dirty="0" smtClean="0"/>
              <a:t>3</a:t>
            </a:r>
            <a:r>
              <a:rPr lang="ru-RU" dirty="0" smtClean="0"/>
              <a:t> </a:t>
            </a:r>
            <a:r>
              <a:rPr lang="ru-RU" dirty="0" err="1" smtClean="0"/>
              <a:t>биогаза</a:t>
            </a:r>
            <a:endParaRPr lang="ru-RU" dirty="0" smtClean="0"/>
          </a:p>
          <a:p>
            <a:pPr marL="0" indent="630238">
              <a:buNone/>
            </a:pPr>
            <a:r>
              <a:rPr lang="en-US" b="1" dirty="0">
                <a:solidFill>
                  <a:srgbClr val="0070C0"/>
                </a:solidFill>
              </a:rPr>
              <a:t>1 м</a:t>
            </a:r>
            <a:r>
              <a:rPr lang="en-US" b="1" baseline="30000" dirty="0">
                <a:solidFill>
                  <a:srgbClr val="0070C0"/>
                </a:solidFill>
              </a:rPr>
              <a:t>3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биогаза</a:t>
            </a:r>
            <a:r>
              <a:rPr lang="ru-RU" b="1" dirty="0" smtClean="0">
                <a:solidFill>
                  <a:srgbClr val="0070C0"/>
                </a:solidFill>
              </a:rPr>
              <a:t> = </a:t>
            </a:r>
            <a:r>
              <a:rPr lang="en-US" b="1" dirty="0" smtClean="0">
                <a:solidFill>
                  <a:srgbClr val="0070C0"/>
                </a:solidFill>
              </a:rPr>
              <a:t>0,65 </a:t>
            </a:r>
            <a:r>
              <a:rPr lang="en-US" b="1" dirty="0">
                <a:solidFill>
                  <a:srgbClr val="0070C0"/>
                </a:solidFill>
              </a:rPr>
              <a:t>л </a:t>
            </a:r>
            <a:r>
              <a:rPr lang="en-US" b="1" dirty="0" err="1">
                <a:solidFill>
                  <a:srgbClr val="0070C0"/>
                </a:solidFill>
              </a:rPr>
              <a:t>дизельного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топлива</a:t>
            </a:r>
            <a:r>
              <a:rPr lang="ru-RU" b="1" dirty="0" smtClean="0">
                <a:solidFill>
                  <a:srgbClr val="0070C0"/>
                </a:solidFill>
              </a:rPr>
              <a:t> = </a:t>
            </a:r>
            <a:r>
              <a:rPr lang="en-US" b="1" dirty="0" smtClean="0">
                <a:solidFill>
                  <a:srgbClr val="0070C0"/>
                </a:solidFill>
              </a:rPr>
              <a:t>0,6 </a:t>
            </a:r>
            <a:r>
              <a:rPr lang="en-US" b="1" dirty="0">
                <a:solidFill>
                  <a:srgbClr val="0070C0"/>
                </a:solidFill>
              </a:rPr>
              <a:t>м</a:t>
            </a:r>
            <a:r>
              <a:rPr lang="en-US" b="1" baseline="30000" dirty="0">
                <a:solidFill>
                  <a:srgbClr val="0070C0"/>
                </a:solidFill>
              </a:rPr>
              <a:t>3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природного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горючего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газа</a:t>
            </a:r>
            <a:r>
              <a:rPr lang="ru-RU" b="1" dirty="0" smtClean="0">
                <a:solidFill>
                  <a:srgbClr val="0070C0"/>
                </a:solidFill>
              </a:rPr>
              <a:t> = </a:t>
            </a:r>
            <a:r>
              <a:rPr lang="en-US" b="1" dirty="0" smtClean="0">
                <a:solidFill>
                  <a:srgbClr val="0070C0"/>
                </a:solidFill>
              </a:rPr>
              <a:t>0,74 </a:t>
            </a:r>
            <a:r>
              <a:rPr lang="en-US" b="1" dirty="0">
                <a:solidFill>
                  <a:srgbClr val="0070C0"/>
                </a:solidFill>
              </a:rPr>
              <a:t>л </a:t>
            </a:r>
            <a:r>
              <a:rPr lang="en-US" b="1" dirty="0" err="1" smtClean="0">
                <a:solidFill>
                  <a:srgbClr val="0070C0"/>
                </a:solidFill>
              </a:rPr>
              <a:t>нефти</a:t>
            </a:r>
            <a:r>
              <a:rPr lang="ru-RU" b="1" dirty="0" smtClean="0">
                <a:solidFill>
                  <a:srgbClr val="0070C0"/>
                </a:solidFill>
              </a:rPr>
              <a:t> = </a:t>
            </a:r>
            <a:r>
              <a:rPr lang="en-US" b="1" dirty="0" smtClean="0">
                <a:solidFill>
                  <a:srgbClr val="0070C0"/>
                </a:solidFill>
              </a:rPr>
              <a:t>0,48 </a:t>
            </a:r>
            <a:r>
              <a:rPr lang="en-US" b="1" dirty="0">
                <a:solidFill>
                  <a:srgbClr val="0070C0"/>
                </a:solidFill>
              </a:rPr>
              <a:t>л </a:t>
            </a:r>
            <a:r>
              <a:rPr lang="en-US" b="1" dirty="0" err="1">
                <a:solidFill>
                  <a:srgbClr val="0070C0"/>
                </a:solidFill>
              </a:rPr>
              <a:t>бензина</a:t>
            </a:r>
            <a:endParaRPr lang="en-US" b="1" dirty="0">
              <a:solidFill>
                <a:srgbClr val="0070C0"/>
              </a:solidFill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4" name="Рисунок 3" descr="Картинки по запросу &quot;корова&quot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3214686"/>
            <a:ext cx="3879197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166019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 fontScale="90000"/>
          </a:bodyPr>
          <a:lstStyle/>
          <a:p>
            <a:r>
              <a:rPr lang="ru-RU" sz="5300" b="1" dirty="0" smtClean="0">
                <a:solidFill>
                  <a:srgbClr val="0070C0"/>
                </a:solidFill>
              </a:rPr>
              <a:t>Рецепт для получения </a:t>
            </a:r>
            <a:r>
              <a:rPr lang="ru-RU" sz="5300" b="1" dirty="0" err="1" smtClean="0">
                <a:solidFill>
                  <a:srgbClr val="0070C0"/>
                </a:solidFill>
              </a:rPr>
              <a:t>биогаза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071678"/>
            <a:ext cx="8229600" cy="4525963"/>
          </a:xfrm>
        </p:spPr>
        <p:txBody>
          <a:bodyPr/>
          <a:lstStyle/>
          <a:p>
            <a:pPr marL="88900" indent="630238">
              <a:buFont typeface="Wingdings" pitchFamily="2" charset="2"/>
              <a:buChar char="ü"/>
            </a:pPr>
            <a:r>
              <a:rPr lang="ru-RU" b="1" dirty="0" smtClean="0"/>
              <a:t>коровий </a:t>
            </a:r>
            <a:r>
              <a:rPr lang="ru-RU" b="1" dirty="0"/>
              <a:t>навоз – 1500 кг, </a:t>
            </a:r>
            <a:endParaRPr lang="ru-RU" b="1" dirty="0" smtClean="0"/>
          </a:p>
          <a:p>
            <a:pPr marL="88900" indent="630238">
              <a:buFont typeface="Wingdings" pitchFamily="2" charset="2"/>
              <a:buChar char="ü"/>
            </a:pPr>
            <a:r>
              <a:rPr lang="ru-RU" b="1" dirty="0" smtClean="0"/>
              <a:t>сгнившая </a:t>
            </a:r>
            <a:r>
              <a:rPr lang="ru-RU" b="1" dirty="0"/>
              <a:t>листва – 3500 кг, </a:t>
            </a:r>
            <a:endParaRPr lang="ru-RU" b="1" dirty="0" smtClean="0"/>
          </a:p>
          <a:p>
            <a:pPr marL="88900" indent="630238">
              <a:buFont typeface="Wingdings" pitchFamily="2" charset="2"/>
              <a:buChar char="ü"/>
            </a:pPr>
            <a:r>
              <a:rPr lang="ru-RU" b="1" dirty="0" smtClean="0"/>
              <a:t>вода </a:t>
            </a:r>
            <a:r>
              <a:rPr lang="ru-RU" b="1" dirty="0"/>
              <a:t>– 65 % от общей массы при </a:t>
            </a:r>
            <a:r>
              <a:rPr lang="en-US" b="1" dirty="0"/>
              <a:t>t</a:t>
            </a:r>
            <a:r>
              <a:rPr lang="ru-RU" b="1" dirty="0" smtClean="0"/>
              <a:t>=35</a:t>
            </a:r>
            <a:r>
              <a:rPr lang="ru-RU" b="1" baseline="30000" dirty="0" smtClean="0"/>
              <a:t>0</a:t>
            </a:r>
            <a:r>
              <a:rPr lang="ru-RU" b="1" dirty="0" smtClean="0"/>
              <a:t>С</a:t>
            </a:r>
            <a:r>
              <a:rPr lang="ru-RU" b="1" dirty="0"/>
              <a:t>. </a:t>
            </a:r>
            <a:endParaRPr lang="en-US" b="1" dirty="0"/>
          </a:p>
          <a:p>
            <a:pPr algn="ctr"/>
            <a:endParaRPr lang="en-US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ио.gif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2356" y="178583"/>
            <a:ext cx="7759288" cy="6500834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Вывод:</a:t>
            </a:r>
            <a:r>
              <a:rPr lang="ru-RU" sz="4800" dirty="0" smtClean="0">
                <a:solidFill>
                  <a:srgbClr val="0070C0"/>
                </a:solidFill>
              </a:rPr>
              <a:t> </a:t>
            </a:r>
            <a:endParaRPr lang="en-US" sz="48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625989"/>
          </a:xfrm>
        </p:spPr>
        <p:txBody>
          <a:bodyPr>
            <a:normAutofit lnSpcReduction="10000"/>
          </a:bodyPr>
          <a:lstStyle/>
          <a:p>
            <a:pPr marL="0" indent="630238">
              <a:buNone/>
            </a:pPr>
            <a:r>
              <a:rPr lang="ru-RU" dirty="0" smtClean="0"/>
              <a:t>Хозяйственный </a:t>
            </a:r>
            <a:r>
              <a:rPr lang="ru-RU" dirty="0"/>
              <a:t>центр СПК «</a:t>
            </a:r>
            <a:r>
              <a:rPr lang="ru-RU" dirty="0" err="1"/>
              <a:t>Козенки-Агро</a:t>
            </a:r>
            <a:r>
              <a:rPr lang="ru-RU" dirty="0"/>
              <a:t>» специализируется на выращивании свиней и коров – 65 %, продукция растениеводства занимает – 35 %, каждый второй житель </a:t>
            </a:r>
            <a:r>
              <a:rPr lang="ru-RU" dirty="0" err="1"/>
              <a:t>агрогородка</a:t>
            </a:r>
            <a:r>
              <a:rPr lang="ru-RU" dirty="0"/>
              <a:t> имеет в своём подсобном хозяйстве свиней, коров, разводит курей и кроликов. </a:t>
            </a:r>
            <a:endParaRPr lang="ru-RU" dirty="0" smtClean="0"/>
          </a:p>
          <a:p>
            <a:pPr marL="0" indent="630238">
              <a:buNone/>
            </a:pPr>
            <a:r>
              <a:rPr lang="ru-RU" dirty="0" smtClean="0"/>
              <a:t>Таким </a:t>
            </a:r>
            <a:r>
              <a:rPr lang="ru-RU" dirty="0"/>
              <a:t>образом, имеются все возможности для использования как промышленных, так и самодельных газовых установок.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Активные </a:t>
            </a:r>
            <a:r>
              <a:rPr lang="ru-RU" sz="4800" b="1" dirty="0" err="1" smtClean="0">
                <a:solidFill>
                  <a:srgbClr val="0070C0"/>
                </a:solidFill>
              </a:rPr>
              <a:t>энергоэффективные</a:t>
            </a:r>
            <a:r>
              <a:rPr lang="ru-RU" sz="4800" b="1" dirty="0" smtClean="0">
                <a:solidFill>
                  <a:srgbClr val="0070C0"/>
                </a:solidFill>
              </a:rPr>
              <a:t> дома</a:t>
            </a:r>
            <a:endParaRPr lang="en-US" sz="4800" b="1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активный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70" y="1785926"/>
            <a:ext cx="4890530" cy="4525963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0070C0"/>
                </a:solidFill>
              </a:rPr>
              <a:t>Пассивные </a:t>
            </a:r>
            <a:r>
              <a:rPr lang="ru-RU" sz="4800" dirty="0" err="1" smtClean="0">
                <a:solidFill>
                  <a:srgbClr val="0070C0"/>
                </a:solidFill>
              </a:rPr>
              <a:t>энергоэффективные</a:t>
            </a:r>
            <a:r>
              <a:rPr lang="ru-RU" sz="4800" dirty="0" smtClean="0">
                <a:solidFill>
                  <a:srgbClr val="0070C0"/>
                </a:solidFill>
              </a:rPr>
              <a:t> дома</a:t>
            </a:r>
            <a:endParaRPr lang="en-US" sz="4800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Пассивный дом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1785926"/>
            <a:ext cx="6262371" cy="4786346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857232"/>
            <a:ext cx="8229600" cy="121444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000" b="1" dirty="0" smtClean="0">
                <a:solidFill>
                  <a:srgbClr val="0070C0"/>
                </a:solidFill>
                <a:latin typeface="Monotype Corsiva" pitchFamily="66" charset="0"/>
              </a:rPr>
              <a:t>Спасибо за внимание!</a:t>
            </a:r>
          </a:p>
        </p:txBody>
      </p:sp>
      <p:pic>
        <p:nvPicPr>
          <p:cNvPr id="4" name="Рисунок 3" descr="DSC033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3570" y="2357430"/>
            <a:ext cx="3053957" cy="407194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71538" y="2786058"/>
            <a:ext cx="4572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rgbClr val="0070C0"/>
                </a:solidFill>
                <a:latin typeface="Monotype Corsiva" pitchFamily="66" charset="0"/>
              </a:rPr>
              <a:t>Надеемся данная информация была для Вас полезна!</a:t>
            </a:r>
            <a:endParaRPr lang="en-US" sz="44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Цель проекта: </a:t>
            </a:r>
            <a:endParaRPr lang="en-US" sz="48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/>
              <a:t>В</a:t>
            </a:r>
            <a:r>
              <a:rPr lang="ru-RU" sz="4800" b="1" dirty="0" smtClean="0"/>
              <a:t>ыявить </a:t>
            </a:r>
            <a:r>
              <a:rPr lang="ru-RU" sz="4800" b="1" dirty="0"/>
              <a:t>способы получения </a:t>
            </a:r>
            <a:endParaRPr lang="ru-RU" sz="4800" b="1" dirty="0" smtClean="0"/>
          </a:p>
          <a:p>
            <a:pPr algn="ctr">
              <a:buNone/>
            </a:pPr>
            <a:r>
              <a:rPr lang="ru-RU" sz="4800" b="1" dirty="0" smtClean="0"/>
              <a:t>альтернативной </a:t>
            </a:r>
            <a:r>
              <a:rPr lang="ru-RU" sz="4800" b="1" dirty="0"/>
              <a:t>энергии </a:t>
            </a:r>
            <a:endParaRPr lang="ru-RU" sz="4800" b="1" dirty="0" smtClean="0"/>
          </a:p>
          <a:p>
            <a:pPr algn="ctr">
              <a:buNone/>
            </a:pPr>
            <a:r>
              <a:rPr lang="ru-RU" sz="4800" b="1" dirty="0" smtClean="0"/>
              <a:t>для </a:t>
            </a:r>
            <a:r>
              <a:rPr lang="ru-RU" sz="4800" b="1" dirty="0"/>
              <a:t>использования её в быту</a:t>
            </a:r>
            <a:endParaRPr lang="en-US" sz="48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Задачи:</a:t>
            </a:r>
            <a:endParaRPr lang="en-US" sz="48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77800" indent="631825">
              <a:buNone/>
            </a:pPr>
            <a:r>
              <a:rPr lang="ru-RU" sz="4400" b="1" dirty="0" smtClean="0"/>
              <a:t>1</a:t>
            </a:r>
            <a:r>
              <a:rPr lang="ru-RU" sz="4400" b="1" dirty="0"/>
              <a:t>. Изучить возобновляемые и экологически безопасные источники энергии.</a:t>
            </a:r>
            <a:endParaRPr lang="en-US" sz="4400" b="1" dirty="0"/>
          </a:p>
          <a:p>
            <a:pPr marL="177800" indent="631825">
              <a:buNone/>
            </a:pPr>
            <a:r>
              <a:rPr lang="ru-RU" sz="4400" b="1" dirty="0" smtClean="0"/>
              <a:t>2. Создать </a:t>
            </a:r>
            <a:r>
              <a:rPr lang="ru-RU" sz="4400" b="1" dirty="0"/>
              <a:t>модель </a:t>
            </a:r>
            <a:r>
              <a:rPr lang="ru-RU" sz="4400" b="1" dirty="0" err="1"/>
              <a:t>энергоэффективного</a:t>
            </a:r>
            <a:r>
              <a:rPr lang="ru-RU" sz="4400" b="1" dirty="0"/>
              <a:t> дома.</a:t>
            </a:r>
            <a:endParaRPr lang="en-US" sz="44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Методы: </a:t>
            </a:r>
            <a:endParaRPr lang="en-US" sz="48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3600" b="1" dirty="0" smtClean="0"/>
              <a:t>теоретический </a:t>
            </a:r>
            <a:r>
              <a:rPr lang="ru-RU" sz="3600" b="1" dirty="0"/>
              <a:t>анализ литературы, </a:t>
            </a:r>
            <a:endParaRPr lang="ru-RU" sz="3600" b="1" dirty="0" smtClean="0"/>
          </a:p>
          <a:p>
            <a:pPr algn="ctr">
              <a:buFont typeface="Wingdings" pitchFamily="2" charset="2"/>
              <a:buChar char="ü"/>
            </a:pPr>
            <a:r>
              <a:rPr lang="ru-RU" sz="3600" b="1" dirty="0" smtClean="0"/>
              <a:t>метод </a:t>
            </a:r>
            <a:r>
              <a:rPr lang="ru-RU" sz="3600" b="1" dirty="0"/>
              <a:t>анонимного опроса </a:t>
            </a:r>
            <a:r>
              <a:rPr lang="ru-RU" sz="3600" b="1" dirty="0" smtClean="0"/>
              <a:t>      в </a:t>
            </a:r>
            <a:r>
              <a:rPr lang="ru-RU" sz="3600" b="1" i="1" dirty="0" err="1"/>
              <a:t>Google</a:t>
            </a:r>
            <a:r>
              <a:rPr lang="ru-RU" sz="3600" b="1" i="1" dirty="0"/>
              <a:t> Формы</a:t>
            </a:r>
            <a:r>
              <a:rPr lang="ru-RU" sz="3600" b="1" dirty="0"/>
              <a:t>, </a:t>
            </a:r>
            <a:endParaRPr lang="ru-RU" sz="3600" b="1" dirty="0" smtClean="0"/>
          </a:p>
          <a:p>
            <a:pPr algn="ctr">
              <a:buFont typeface="Wingdings" pitchFamily="2" charset="2"/>
              <a:buChar char="ü"/>
            </a:pPr>
            <a:r>
              <a:rPr lang="ru-RU" sz="3600" b="1" dirty="0" smtClean="0"/>
              <a:t>наблюдение</a:t>
            </a:r>
            <a:r>
              <a:rPr lang="ru-RU" sz="3600" b="1" dirty="0"/>
              <a:t>, </a:t>
            </a:r>
            <a:endParaRPr lang="ru-RU" sz="3600" b="1" dirty="0" smtClean="0"/>
          </a:p>
          <a:p>
            <a:pPr algn="ctr">
              <a:buFont typeface="Wingdings" pitchFamily="2" charset="2"/>
              <a:buChar char="ü"/>
            </a:pPr>
            <a:r>
              <a:rPr lang="ru-RU" sz="3600" b="1" dirty="0" smtClean="0"/>
              <a:t>исследование</a:t>
            </a:r>
            <a:r>
              <a:rPr lang="ru-RU" sz="3600" b="1" dirty="0"/>
              <a:t>, </a:t>
            </a:r>
            <a:endParaRPr lang="ru-RU" sz="3600" b="1" dirty="0" smtClean="0"/>
          </a:p>
          <a:p>
            <a:pPr algn="ctr">
              <a:buFont typeface="Wingdings" pitchFamily="2" charset="2"/>
              <a:buChar char="ü"/>
            </a:pPr>
            <a:r>
              <a:rPr lang="ru-RU" sz="3600" b="1" dirty="0" smtClean="0"/>
              <a:t>моделирование</a:t>
            </a:r>
            <a:r>
              <a:rPr lang="ru-RU" sz="3600" b="1" dirty="0"/>
              <a:t>, </a:t>
            </a:r>
            <a:endParaRPr lang="ru-RU" sz="3600" b="1" dirty="0" smtClean="0"/>
          </a:p>
          <a:p>
            <a:pPr algn="ctr">
              <a:buFont typeface="Wingdings" pitchFamily="2" charset="2"/>
              <a:buChar char="ü"/>
            </a:pPr>
            <a:r>
              <a:rPr lang="ru-RU" sz="3600" b="1" dirty="0" smtClean="0"/>
              <a:t>эксперимент</a:t>
            </a:r>
            <a:r>
              <a:rPr lang="ru-RU" sz="3600" b="1" dirty="0"/>
              <a:t>.</a:t>
            </a:r>
            <a:endParaRPr lang="en-US" sz="36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857232"/>
            <a:ext cx="8358246" cy="5268931"/>
          </a:xfrm>
        </p:spPr>
        <p:txBody>
          <a:bodyPr>
            <a:normAutofit/>
          </a:bodyPr>
          <a:lstStyle/>
          <a:p>
            <a:pPr marL="0" indent="630238">
              <a:buNone/>
            </a:pPr>
            <a:r>
              <a:rPr lang="ru-RU" sz="4000" b="1" dirty="0" smtClean="0">
                <a:solidFill>
                  <a:srgbClr val="0070C0"/>
                </a:solidFill>
              </a:rPr>
              <a:t>Объект исследования: </a:t>
            </a:r>
            <a:r>
              <a:rPr lang="ru-RU" sz="4000" b="1" dirty="0" smtClean="0"/>
              <a:t>источники </a:t>
            </a:r>
            <a:r>
              <a:rPr lang="ru-RU" sz="4000" b="1" dirty="0"/>
              <a:t>энергии.</a:t>
            </a:r>
            <a:endParaRPr lang="en-US" sz="4000" b="1" dirty="0"/>
          </a:p>
          <a:p>
            <a:pPr marL="0" indent="630238">
              <a:buNone/>
            </a:pPr>
            <a:r>
              <a:rPr lang="ru-RU" sz="4000" b="1" dirty="0">
                <a:solidFill>
                  <a:srgbClr val="0070C0"/>
                </a:solidFill>
              </a:rPr>
              <a:t>Предмет </a:t>
            </a:r>
            <a:r>
              <a:rPr lang="ru-RU" sz="4000" b="1" dirty="0" smtClean="0">
                <a:solidFill>
                  <a:srgbClr val="0070C0"/>
                </a:solidFill>
              </a:rPr>
              <a:t>исследования: </a:t>
            </a:r>
            <a:r>
              <a:rPr lang="ru-RU" sz="4000" b="1" dirty="0" smtClean="0"/>
              <a:t>использование  возобновляемых </a:t>
            </a:r>
            <a:r>
              <a:rPr lang="ru-RU" sz="4000" b="1" dirty="0"/>
              <a:t>источников энергии в быту</a:t>
            </a:r>
            <a:endParaRPr lang="en-US" sz="40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Анкета </a:t>
            </a:r>
            <a:r>
              <a:rPr lang="ru-RU" sz="2800" b="1" dirty="0">
                <a:solidFill>
                  <a:srgbClr val="0070C0"/>
                </a:solidFill>
              </a:rPr>
              <a:t>по проблеме экономии энергоресурсов в быту с целью выявление уровня знаний учащихся по данной теме</a:t>
            </a:r>
            <a:r>
              <a:rPr lang="en-US" sz="2800" b="1" dirty="0" smtClean="0">
                <a:solidFill>
                  <a:srgbClr val="0070C0"/>
                </a:solidFill>
              </a:rPr>
              <a:t/>
            </a:r>
            <a:br>
              <a:rPr lang="en-US" sz="2800" b="1" dirty="0" smtClean="0">
                <a:solidFill>
                  <a:srgbClr val="0070C0"/>
                </a:solidFill>
              </a:rPr>
            </a:b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Знаете </a:t>
            </a:r>
            <a:r>
              <a:rPr lang="ru-RU" dirty="0"/>
              <a:t>ли вы способы экономии электроэнергии в быту.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Экономите ли Вы электроэнергию в быту?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Знаете ли вы альтернативные источники энергии?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Знаете ли вы, что такое ветряной генератор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Знаете ли вы, что такое солнечная батарея,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Знаете ли вы, что такое </a:t>
            </a:r>
            <a:r>
              <a:rPr lang="ru-RU" dirty="0" err="1"/>
              <a:t>биогаз</a:t>
            </a:r>
            <a:r>
              <a:rPr lang="ru-RU" dirty="0"/>
              <a:t>?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Используете ли вы альтернативные источники энергии дома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По вашему мнению, есть ли будущее у альтернативных источников энергии?</a:t>
            </a:r>
            <a:endParaRPr lang="en-US" dirty="0"/>
          </a:p>
          <a:p>
            <a:pPr marL="514350" indent="-514350">
              <a:buNone/>
            </a:pPr>
            <a:r>
              <a:rPr lang="ru-RU" b="1" dirty="0"/>
              <a:t>В анкетировании участвовали 120 учащихся 7-11 </a:t>
            </a:r>
            <a:r>
              <a:rPr lang="ru-RU" b="1" dirty="0" err="1"/>
              <a:t>кл</a:t>
            </a:r>
            <a:r>
              <a:rPr lang="ru-RU" b="1" dirty="0"/>
              <a:t>. </a:t>
            </a:r>
            <a:endParaRPr lang="en-US" b="1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286388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/>
              <a:t>Выводы</a:t>
            </a:r>
            <a:r>
              <a:rPr lang="ru-RU" sz="2800" dirty="0"/>
              <a:t>: учащиеся владеют информацией по экономии электроэнергии в быту, но нуждаются в дополнительном информировании.</a:t>
            </a:r>
            <a:endParaRPr lang="en-US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14348" y="285728"/>
          <a:ext cx="7829576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300" b="1" u="sng" dirty="0" smtClean="0">
                <a:solidFill>
                  <a:srgbClr val="0070C0"/>
                </a:solidFill>
              </a:rPr>
              <a:t>Энергия ветра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2"/>
            <a:ext cx="4357718" cy="4911741"/>
          </a:xfrm>
        </p:spPr>
        <p:txBody>
          <a:bodyPr>
            <a:normAutofit lnSpcReduction="10000"/>
          </a:bodyPr>
          <a:lstStyle/>
          <a:p>
            <a:pPr marL="0" indent="557213">
              <a:buNone/>
            </a:pPr>
            <a:r>
              <a:rPr lang="ru-RU" b="1" dirty="0" err="1" smtClean="0"/>
              <a:t>Ветрогенератор</a:t>
            </a:r>
            <a:r>
              <a:rPr lang="ru-RU" dirty="0" smtClean="0"/>
              <a:t> </a:t>
            </a:r>
            <a:r>
              <a:rPr lang="ru-RU" dirty="0"/>
              <a:t>включается в работу на минимальной скорости ветра 3-5 м/с, а генерируемая мощность поступательно растёт до максимальной 7 МВт при скорости ветра </a:t>
            </a:r>
            <a:r>
              <a:rPr lang="ru-RU" dirty="0" smtClean="0"/>
              <a:t>13-15 м/с</a:t>
            </a:r>
            <a:r>
              <a:rPr lang="ru-RU" dirty="0"/>
              <a:t>.</a:t>
            </a:r>
            <a:endParaRPr lang="en-US" dirty="0"/>
          </a:p>
          <a:p>
            <a:pPr marL="0" indent="557213">
              <a:buNone/>
            </a:pPr>
            <a:endParaRPr lang="en-US" dirty="0"/>
          </a:p>
        </p:txBody>
      </p:sp>
      <p:pic>
        <p:nvPicPr>
          <p:cNvPr id="4" name="Содержимое 3" descr="Картинки по запросу &quot;схема ветроустановки&quot;"/>
          <p:cNvPicPr>
            <a:picLocks/>
          </p:cNvPicPr>
          <p:nvPr/>
        </p:nvPicPr>
        <p:blipFill>
          <a:blip r:embed="rId2"/>
          <a:srcRect l="5714" t="4433" r="7619" b="6404"/>
          <a:stretch>
            <a:fillRect/>
          </a:stretch>
        </p:blipFill>
        <p:spPr bwMode="auto">
          <a:xfrm>
            <a:off x="4857752" y="928670"/>
            <a:ext cx="4286248" cy="4786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679</Words>
  <Application>Microsoft Office PowerPoint</Application>
  <PresentationFormat>Экран (4:3)</PresentationFormat>
  <Paragraphs>91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4" baseType="lpstr">
      <vt:lpstr>Arial</vt:lpstr>
      <vt:lpstr>Calibri</vt:lpstr>
      <vt:lpstr>Monotype Corsiva</vt:lpstr>
      <vt:lpstr>Times New Roman</vt:lpstr>
      <vt:lpstr>Traditional Arabic</vt:lpstr>
      <vt:lpstr>Wingdings</vt:lpstr>
      <vt:lpstr>Тема Office</vt:lpstr>
      <vt:lpstr>Энергоэффективный дом</vt:lpstr>
      <vt:lpstr>Презентация PowerPoint</vt:lpstr>
      <vt:lpstr>Цель проекта: </vt:lpstr>
      <vt:lpstr>Задачи:</vt:lpstr>
      <vt:lpstr>Методы: </vt:lpstr>
      <vt:lpstr>Презентация PowerPoint</vt:lpstr>
      <vt:lpstr>Анкета по проблеме экономии энергоресурсов в быту с целью выявление уровня знаний учащихся по данной теме </vt:lpstr>
      <vt:lpstr>Выводы: учащиеся владеют информацией по экономии электроэнергии в быту, но нуждаются в дополнительном информировании.</vt:lpstr>
      <vt:lpstr>Энергия ветра </vt:lpstr>
      <vt:lpstr>Выводы: </vt:lpstr>
      <vt:lpstr>Солнечная энергия</vt:lpstr>
      <vt:lpstr>Презентация PowerPoint</vt:lpstr>
      <vt:lpstr>Вывод: </vt:lpstr>
      <vt:lpstr>Исследование по практическому использованию солнечной энергии в домашних условиях</vt:lpstr>
      <vt:lpstr>Презентация PowerPoint</vt:lpstr>
      <vt:lpstr>Презентация PowerPoint</vt:lpstr>
      <vt:lpstr>Презентация PowerPoint</vt:lpstr>
      <vt:lpstr>Выводы: </vt:lpstr>
      <vt:lpstr>Биогаз</vt:lpstr>
      <vt:lpstr>Презентация PowerPoint</vt:lpstr>
      <vt:lpstr>Презентация PowerPoint</vt:lpstr>
      <vt:lpstr>Рецепт для получения биогаза </vt:lpstr>
      <vt:lpstr>Презентация PowerPoint</vt:lpstr>
      <vt:lpstr>Вывод: </vt:lpstr>
      <vt:lpstr>Активные энергоэффективные дома</vt:lpstr>
      <vt:lpstr>Пассивные энергоэффективные дома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Энергоэффективный дом</dc:title>
  <dc:creator>Rulez</dc:creator>
  <cp:lastModifiedBy>Пользователь</cp:lastModifiedBy>
  <cp:revision>11</cp:revision>
  <dcterms:created xsi:type="dcterms:W3CDTF">2020-02-09T22:16:02Z</dcterms:created>
  <dcterms:modified xsi:type="dcterms:W3CDTF">2021-09-29T09:12:29Z</dcterms:modified>
</cp:coreProperties>
</file>