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2" r:id="rId2"/>
    <p:sldId id="293" r:id="rId3"/>
    <p:sldId id="295" r:id="rId4"/>
    <p:sldId id="294" r:id="rId5"/>
    <p:sldId id="298" r:id="rId6"/>
    <p:sldId id="296" r:id="rId7"/>
    <p:sldId id="297" r:id="rId8"/>
    <p:sldId id="279" r:id="rId9"/>
    <p:sldId id="280" r:id="rId10"/>
    <p:sldId id="281" r:id="rId11"/>
    <p:sldId id="282" r:id="rId12"/>
    <p:sldId id="283" r:id="rId13"/>
    <p:sldId id="286" r:id="rId14"/>
    <p:sldId id="287" r:id="rId15"/>
    <p:sldId id="288" r:id="rId16"/>
    <p:sldId id="289" r:id="rId17"/>
    <p:sldId id="290" r:id="rId18"/>
    <p:sldId id="291" r:id="rId19"/>
    <p:sldId id="256" r:id="rId20"/>
    <p:sldId id="257" r:id="rId21"/>
    <p:sldId id="271" r:id="rId22"/>
    <p:sldId id="272" r:id="rId23"/>
    <p:sldId id="273" r:id="rId24"/>
    <p:sldId id="274" r:id="rId25"/>
    <p:sldId id="276" r:id="rId26"/>
    <p:sldId id="275" r:id="rId27"/>
    <p:sldId id="277" r:id="rId28"/>
    <p:sldId id="278" r:id="rId29"/>
    <p:sldId id="266" r:id="rId30"/>
    <p:sldId id="267" r:id="rId31"/>
    <p:sldId id="27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6EACE-A8D2-4147-A35D-E00F0BC6A7EB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74CF5-02CF-4C59-8077-C1E25921DB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758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just"/>
            <a:endParaRPr lang="ru-RU" dirty="0">
              <a:latin typeface="Monotype Corsiva" pitchFamily="66" charset="0"/>
              <a:ea typeface="Microsoft Himalaya" pitchFamily="2" charset="0"/>
              <a:cs typeface="Microsoft Himalaya" pitchFamily="2" charset="0"/>
            </a:endParaRPr>
          </a:p>
          <a:p>
            <a:pPr algn="just">
              <a:buNone/>
            </a:pPr>
            <a:r>
              <a:rPr lang="ru-RU" b="1" dirty="0" smtClean="0"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>    Одаренность человека </a:t>
            </a:r>
            <a:r>
              <a:rPr lang="ru-RU" dirty="0" smtClean="0"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>– это маленький росточек, проклюнувшийся из земли и требующий к себе огромного внимания. Необходимо холить и лелеять, ухаживать за ним, сделать его благороднее, чтобы он вырос и дал обильный плод</a:t>
            </a:r>
          </a:p>
          <a:p>
            <a:pPr algn="just">
              <a:buNone/>
            </a:pPr>
            <a:r>
              <a:rPr lang="ru-RU" dirty="0"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ru-RU" dirty="0" smtClean="0"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>                                                    </a:t>
            </a:r>
            <a:r>
              <a:rPr lang="ru-RU" dirty="0" err="1" smtClean="0"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>В.А.Сухомлинский</a:t>
            </a:r>
            <a:endParaRPr lang="ru-RU" dirty="0" smtClean="0">
              <a:latin typeface="Monotype Corsiva" pitchFamily="66" charset="0"/>
              <a:ea typeface="Microsoft Himalaya" pitchFamily="2" charset="0"/>
              <a:cs typeface="Microsoft Himalaya" pitchFamily="2" charset="0"/>
            </a:endParaRP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3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600" b="1" dirty="0">
                <a:latin typeface="Monotype Corsiva" pitchFamily="66" charset="0"/>
              </a:rPr>
              <a:t>Объект  исследования</a:t>
            </a:r>
            <a:r>
              <a:rPr lang="ru-RU" sz="3600" dirty="0"/>
              <a:t> –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это определенный процесс или явление, порождающее проблемную ситуацию; это то, на что направлена исследовательская деятельность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Конкретной частью объекта является</a:t>
            </a:r>
            <a:r>
              <a:rPr lang="ru-RU" sz="3600" dirty="0"/>
              <a:t> </a:t>
            </a:r>
            <a:r>
              <a:rPr lang="ru-RU" sz="3600" b="1" dirty="0">
                <a:latin typeface="Monotype Corsiva" pitchFamily="66" charset="0"/>
              </a:rPr>
              <a:t>предмет исследования</a:t>
            </a:r>
            <a:r>
              <a:rPr lang="ru-RU" sz="3600" b="1" dirty="0" smtClean="0">
                <a:latin typeface="Monotype Corsiva" pitchFamily="66" charset="0"/>
              </a:rPr>
              <a:t>.</a:t>
            </a:r>
          </a:p>
          <a:p>
            <a:pPr algn="just">
              <a:buNone/>
            </a:pPr>
            <a:r>
              <a:rPr lang="ru-RU" sz="3600" dirty="0" smtClean="0"/>
              <a:t> </a:t>
            </a:r>
            <a:r>
              <a:rPr lang="ru-RU" sz="3600" dirty="0" smtClean="0">
                <a:latin typeface="Monotype Corsiva" pitchFamily="66" charset="0"/>
              </a:rPr>
              <a:t>Н</a:t>
            </a:r>
            <a:r>
              <a:rPr lang="ru-RU" sz="3600" i="1" dirty="0" smtClean="0">
                <a:latin typeface="Monotype Corsiva" pitchFamily="66" charset="0"/>
              </a:rPr>
              <a:t>апример</a:t>
            </a:r>
            <a:r>
              <a:rPr lang="ru-RU" sz="3600" dirty="0">
                <a:latin typeface="Monotype Corsiva" pitchFamily="66" charset="0"/>
              </a:rPr>
              <a:t>,</a:t>
            </a:r>
            <a:r>
              <a:rPr lang="ru-RU" sz="3600" dirty="0"/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объект исследования УИР – хозяйственная человеческая деятельность, а предмет исследования – твердые бытовые отходы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Гомельской области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9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Выбор темы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должна быть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(затрагивать наиболее дискуссионные аспекты рассматриваемой проблемы);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интересна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учащемуся,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она должна его увлечь;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выполнима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решение её должно принести реальную пользу участникам исследования;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оригинальна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ней должен быть элемент неожиданности, необычности;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доступна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учащийся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должен понимать то, что он пытается проанализировать и описать);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вызывать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интерес не только у ученика, но и у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9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Monotype Corsiva" pitchFamily="66" charset="0"/>
              </a:rPr>
              <a:t>Актуальность</a:t>
            </a:r>
            <a:r>
              <a:rPr lang="ru-RU" dirty="0" smtClean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выбранной темы обосновывает необходимость проведения исследования в контексте общего процесса научного познания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b="1" dirty="0" smtClean="0">
                <a:latin typeface="Monotype Corsiva" pitchFamily="66" charset="0"/>
              </a:rPr>
              <a:t>Цель </a:t>
            </a:r>
            <a:r>
              <a:rPr lang="ru-RU" dirty="0" smtClean="0"/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планируемый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 деятельности.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начинается с глаголов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«выяснить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сформулировать», «установить», «обосновать», «провести», «выявить»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>… </a:t>
            </a:r>
            <a:endParaRPr lang="ru-RU" dirty="0"/>
          </a:p>
          <a:p>
            <a:pPr algn="just">
              <a:buNone/>
            </a:pPr>
            <a:r>
              <a:rPr lang="ru-RU" b="1" dirty="0" smtClean="0">
                <a:latin typeface="Monotype Corsiva" pitchFamily="66" charset="0"/>
              </a:rPr>
              <a:t>Задача:</a:t>
            </a:r>
            <a:r>
              <a:rPr lang="ru-RU" dirty="0" smtClean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 надо сделать, чтобы достичь цели, разрешить проблему исследования.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1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Выдвижение гипотезы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/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Гипотеза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– основание, предположение, суждение о закономерной связи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явлений</a:t>
            </a:r>
          </a:p>
          <a:p>
            <a:pPr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можно предположить …; если …, то; предполагается, что …; допустим …; возможно …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при условии что…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 т.д.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32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Методы исследования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теоретические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(качественный и количественный анализ изучаемого явления; обобщение полученных данных, знаний об изучаемых процессах и явлениях; проектирование гипотез исследования и ожидаемых результатов; сопоставление, сравнение, объяснение собранных фактов, данных знаний и установление причинно-следственных связей между ними и т.д.);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эмпирические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(наблюдения, изучение литературных данных и архивных материалов, беседа, интервьюирование, анкетирование, изучение документации; методы обработки данных – статистико-математические, графические, табличные; методы оценивания  –  самооценка, рейтинг, пробное обучение).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85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2. Проведение исследования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анализ литературы;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накопление практического материала;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подбор методов обработки практического материала;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проведение рефлексии (насколько полученные результаты позволяют подтвердить выдвинутую гипотезу)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5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3. Оформление результатов исследования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компоновка подготовленных текстов по главам в соответствии со структурой работы;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редактирование;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написание выводов к каждой главе;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заключения по всей работе;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написание введения к работе;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списка литературы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6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4. Рецензирование исследовательской работы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Рецензия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– письменный анализ, отзыв, содержащий критическую оценку работы руководителем.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Рецензию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можно условно разделить на две части. Первая часть – описательная. В ней рассматриваются актуальность работы, её новизна, личный вклад автора в решение рассматриваемых проблем.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Вторая часть – оценивающая. Она содержит указания на положительные стороны работы и её недостатки, в ней определяется точность, обоснованность положений и выводов.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 заключительной части рецензии делается вывод об актуальности и практической значимости работы.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Объем рецензии не должен превышать двух печатных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листов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78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5. Защита результатов исследовательской работы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Примерная структура выступления учащегося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аудитории к восприятию, стимулирование интереса слушателей к докладчику.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Постановка проблемы, демонстрация её актуальности, основной тезис (идея, гипотеза) исследования.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Объявление цели, задач исследования и плана доклада.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 о том, как решалась первая задача и какие получены результаты.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 о том, как решалась вторая задача исследования и какие получены выводы (и далее по каждой задаче).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Возвращение к основному тезису исследования, демонстрация того, что цель достигнута.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Формулировка выводов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3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СТРУКТУРА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УЧЕБНО-ИССЛЕДОВАТЕЛЬСКОЙ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РАБОТЫ </a:t>
            </a:r>
          </a:p>
        </p:txBody>
      </p:sp>
    </p:spTree>
    <p:extLst>
      <p:ext uri="{BB962C8B-B14F-4D97-AF65-F5344CB8AC3E}">
        <p14:creationId xmlns:p14="http://schemas.microsoft.com/office/powerpoint/2010/main" val="322044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ru-RU" dirty="0" smtClean="0"/>
              <a:t>    …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познавательных интересов, интеллектуальных и творческих способностей в процессе выполнения экспериментальных исследований; способности к самостоятельному приобретению новых знаний в соответствии с жизненными потребностями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интересами</a:t>
            </a:r>
          </a:p>
          <a:p>
            <a:pPr lvl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Образовательный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стандарт базового образования. Постановление  МО Республики Беларусь 26.12.2018 №125 [Электронный ресурс]. – Режим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доступа:http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://www.adu.by/Национальный институт образования. – Дата доступа: 25.12.2019.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14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Структурные части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титульный лист;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часть,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разбитая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разделы, подразделы (при необходимости);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использованных источников;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приложения (при необходимости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33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Титульный лист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88058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название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конкурса, на который подаётся работа;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название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учреждения образования;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название работы, жанр: заголовок располагают в середине строки; печатают прописными буквами, не подчеркивают;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сведения об авторе: фамилия, имя, отчество, класс;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сведения о научном руководителе: фамилия, имя, отчество, ученая степень и ученое звание, должность, место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Место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и год написания работы (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без запятой).</a:t>
            </a:r>
          </a:p>
          <a:p>
            <a:pPr marL="1371600" indent="-1371600" algn="just">
              <a:buNone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       Слово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«год», даже буква «г» не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пишутся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72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Содержание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ВЕДЕНИЕ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3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ГЛАВА 1. НАЗВАНИЕ ГЛАВЫ			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6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1.1 Название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подглавы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				       7	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1.2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Название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подглавы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11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ГЛАВА 2. НАЗВАНИЕ ГЛАВЫ			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16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2.1. Название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подглавы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           17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2.2  Название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подглавы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19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ЗАКЛЮЧЕНИЕ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22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СПИСОК ИСПОЛЬЗОВАННЫХ ИСТОЧНИКОВ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           25             ПРИЛОЖЕНИЯ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27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/>
              <a:t>							</a:t>
            </a:r>
          </a:p>
          <a:p>
            <a:pPr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0170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Введение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отношение автора к изучаемой проблеме,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оценку современного состояния изучаемой проблемы,</a:t>
            </a:r>
          </a:p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обоснованность и необходимость проводимых им исследований,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обоснование актуальности темы исследования,</a:t>
            </a:r>
          </a:p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определение целей и задач исследования,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формулирование гипотезы (если необходимо),</a:t>
            </a:r>
          </a:p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определение методов исследования,</a:t>
            </a:r>
          </a:p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значение данной работы в контексте других исследований по данной проблеме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Объем введения небольшой и обычно составляет 2 – 3 страницы (но не более 5) к объему в 25 листов.</a:t>
            </a:r>
          </a:p>
          <a:p>
            <a:pPr>
              <a:buNone/>
            </a:pPr>
            <a:r>
              <a:rPr lang="ru-RU" b="1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40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Основная часть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выбора направления исследования и объекта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описания диагностического и иного инструментария, полученных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результатов;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описания новизны и практической значимости полученных в ходе исследования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результатов;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обобщения и выводов автора, следующих из результатов исследования.  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содержать 2 – 3 главы. Главы должны быть соразмерными по отношению друг к другу. Каждая глава должна завершаться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выводами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80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Оформление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Рисунок 1.2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Таблица 2.5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Продолжение таблицы 1.2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Цитаты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[4, с.56]</a:t>
            </a:r>
          </a:p>
        </p:txBody>
      </p:sp>
    </p:spTree>
    <p:extLst>
      <p:ext uri="{BB962C8B-B14F-4D97-AF65-F5344CB8AC3E}">
        <p14:creationId xmlns:p14="http://schemas.microsoft.com/office/powerpoint/2010/main" val="22222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Заключение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выводы по результатам исследования,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предложения по их практическому использованию,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указание и ссылки по итогу исследования для его практического применения: составление инструкций, методик, анкет, учебных пособий и т.д. 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Заключение обычно составляет не менее 1 – 2 страниц (но не более 3) к объему в 25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листов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15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latin typeface="Monotype Corsiva" pitchFamily="66" charset="0"/>
              </a:rPr>
              <a:t>Список использованных источников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buNone/>
            </a:pPr>
            <a:r>
              <a:rPr lang="ru-RU" dirty="0" smtClean="0"/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Асташкова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В. И. Работа младших школьников над поисково-исследовательским проектом / В. 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Асташкова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// Начальное образование. – 2010. – № 2. – С. 41-44.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2.Белоусова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Т. Н. Влияние педагогических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мифов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организацию исследовательской и проектной деятельности школьников / Т. Н. Белоусова // Стандарты и мониторинг в образовании. ‑ 2010. ‑ № 6. – С. 44-49.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6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Приложение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Каждое новое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приложение начинается с нового листа с указанием в правом верхнем углу слова «ПРИЛОЖЕНИЕ».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Приложение должно иметь содержательный заголовок, который размещается с новой строки по центру листа с прописной буквы.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в работе несколько приложений, то их нумеруют последовательно арабскими цифрами, например, «ПРИЛОЖЕНИЕ 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288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Проектная деятельность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совместная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познавательная, творческая или игровая деятельность учащихся, имеющая общую цель, согласованные методы, способы деятельности, направленные на достижение общего результата деятельности. Непременным условием проектной деятельности является наличие заранее выработанных представлений о конечном продукте деятельности, этапов проектирования и реализации проекта, включая ее и рефлексию результатов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72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/>
            <a:endParaRPr lang="ru-RU" sz="3600" b="1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Monotype Corsiva" pitchFamily="66" charset="0"/>
              </a:rPr>
              <a:t>  </a:t>
            </a:r>
            <a:r>
              <a:rPr lang="ru-RU" sz="4400" b="1" dirty="0" smtClean="0">
                <a:latin typeface="Monotype Corsiva" pitchFamily="66" charset="0"/>
              </a:rPr>
              <a:t> </a:t>
            </a:r>
            <a:r>
              <a:rPr lang="ru-RU" sz="4000" b="1" dirty="0" smtClean="0">
                <a:latin typeface="Monotype Corsiva" pitchFamily="66" charset="0"/>
              </a:rPr>
              <a:t>Использование </a:t>
            </a:r>
            <a:r>
              <a:rPr lang="ru-RU" sz="4000" b="1" dirty="0">
                <a:latin typeface="Monotype Corsiva" pitchFamily="66" charset="0"/>
              </a:rPr>
              <a:t>проектной и </a:t>
            </a:r>
            <a:endParaRPr lang="ru-RU" sz="4000" b="1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sz="4000" b="1" dirty="0" err="1" smtClean="0">
                <a:latin typeface="Monotype Corsiva" pitchFamily="66" charset="0"/>
              </a:rPr>
              <a:t>учебно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>
                <a:latin typeface="Monotype Corsiva" pitchFamily="66" charset="0"/>
              </a:rPr>
              <a:t>– исследовательской деятельности как средство формирования ключевых </a:t>
            </a:r>
            <a:r>
              <a:rPr lang="ru-RU" sz="4000" b="1" dirty="0" smtClean="0">
                <a:latin typeface="Monotype Corsiva" pitchFamily="66" charset="0"/>
              </a:rPr>
              <a:t>компетенций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0398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Классификация проектов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исследовательские;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творческие;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игровые;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информационные;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практико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- ориентированные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73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err="1">
                <a:latin typeface="Monotype Corsiva" pitchFamily="66" charset="0"/>
                <a:cs typeface="Times New Roman" pitchFamily="18" charset="0"/>
              </a:rPr>
              <a:t>Тьюторское</a:t>
            </a:r>
            <a:r>
              <a:rPr lang="ru-RU" b="1" dirty="0">
                <a:latin typeface="Monotype Corsiva" pitchFamily="66" charset="0"/>
                <a:cs typeface="Times New Roman" pitchFamily="18" charset="0"/>
              </a:rPr>
              <a:t> сопровождение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педагогическая деятельность по индивидуализации образования, направленная на обнаружение и развитие образовательных мотивов и интересов учащегося, сканирование образовательных ресурсов для создания индивидуальной образовательной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156391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endParaRPr lang="ru-RU" b="1" dirty="0" smtClean="0">
              <a:latin typeface="Monotype Corsiva" pitchFamily="66" charset="0"/>
            </a:endParaRPr>
          </a:p>
          <a:p>
            <a:pPr algn="just">
              <a:buNone/>
            </a:pPr>
            <a:r>
              <a:rPr lang="ru-RU" b="1" dirty="0" smtClean="0">
                <a:latin typeface="Monotype Corsiva" pitchFamily="66" charset="0"/>
              </a:rPr>
              <a:t>    Исследовательская деятельность </a:t>
            </a:r>
            <a:r>
              <a:rPr lang="ru-RU" b="1" dirty="0">
                <a:latin typeface="Monotype Corsiva" pitchFamily="66" charset="0"/>
              </a:rPr>
              <a:t>обучающихся</a:t>
            </a:r>
            <a:r>
              <a:rPr lang="ru-RU" dirty="0"/>
              <a:t>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деятельность учащихся, связанная с решением творческой, исследовательской задачи с заранее неизвестным решением и предполагающая наличие основных этапов, характерных для исследования в научной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сфере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04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latin typeface="Monotype Corsiva" pitchFamily="66" charset="0"/>
                <a:cs typeface="Times New Roman" pitchFamily="18" charset="0"/>
              </a:rPr>
              <a:t>   Исследовательская </a:t>
            </a:r>
            <a:r>
              <a:rPr lang="ru-RU" b="1" dirty="0">
                <a:latin typeface="Monotype Corsiva" pitchFamily="66" charset="0"/>
                <a:cs typeface="Times New Roman" pitchFamily="18" charset="0"/>
              </a:rPr>
              <a:t>деятельность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представляет собой особый вид интеллектуально-творческой деятельности, порождаемый в результате функционирования механизмов поисковой активности и строящийся на базе исследовательского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поведения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Савенков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А. И. Исследовательское обучение и проектирование в современном образовании // Исследовательская работа школьников. – 2004. – № 7(1) – С. 22-31. </a:t>
            </a:r>
          </a:p>
        </p:txBody>
      </p:sp>
    </p:spTree>
    <p:extLst>
      <p:ext uri="{BB962C8B-B14F-4D97-AF65-F5344CB8AC3E}">
        <p14:creationId xmlns:p14="http://schemas.microsoft.com/office/powerpoint/2010/main" val="32693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900" b="1" dirty="0">
                <a:latin typeface="Monotype Corsiva" pitchFamily="66" charset="0"/>
              </a:rPr>
              <a:t>Задачи исследовательской деятельности: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интереса к познавательной, творческой, экспериментально – познавательной деятельности;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условий для социального и профессионального самоопределения;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исследовательских умений учащихся;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творческих способностей и личных качеств;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ориентация учащихся на дальнейшее образование в учебных заведениях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9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b="1" dirty="0">
                <a:latin typeface="Monotype Corsiva" pitchFamily="66" charset="0"/>
              </a:rPr>
              <a:t>Цели исследовательской деятельности: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выявление и поддержка учащихся склонных к исследовательской деятельности;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интеллектуальных способностей учащихся;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научных взглядов учащихся, повышение уровня образованности;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исследовательских умений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61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Этапы исследовательской деятельности</a:t>
            </a:r>
            <a:endParaRPr lang="ru-RU" sz="66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23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1</a:t>
            </a:r>
            <a:r>
              <a:rPr lang="ru-RU" b="1" dirty="0" smtClean="0"/>
              <a:t>.</a:t>
            </a:r>
            <a:r>
              <a:rPr lang="ru-RU" b="1" dirty="0" smtClean="0">
                <a:latin typeface="Monotype Corsiva" pitchFamily="66" charset="0"/>
              </a:rPr>
              <a:t> Подготовка </a:t>
            </a:r>
            <a:r>
              <a:rPr lang="ru-RU" b="1" dirty="0">
                <a:latin typeface="Monotype Corsiva" pitchFamily="66" charset="0"/>
              </a:rPr>
              <a:t>к проведению учебного </a:t>
            </a:r>
            <a:r>
              <a:rPr lang="ru-RU" b="1" dirty="0" smtClean="0">
                <a:latin typeface="Monotype Corsiva" pitchFamily="66" charset="0"/>
              </a:rPr>
              <a:t>исследования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объектной области, объекта, предмета исследования;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выбор, формулировка и обоснование темы исследования;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определение цели и задач исследования; 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определение гипотезы;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составление плана исследовательской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работы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9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1420</Words>
  <Application>Microsoft Office PowerPoint</Application>
  <PresentationFormat>Экран (4:3)</PresentationFormat>
  <Paragraphs>160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исследовательской деятельности</vt:lpstr>
      <vt:lpstr>1. Подготовка к проведению учебного исследования</vt:lpstr>
      <vt:lpstr>Презентация PowerPoint</vt:lpstr>
      <vt:lpstr>Выбор темы </vt:lpstr>
      <vt:lpstr>Презентация PowerPoint</vt:lpstr>
      <vt:lpstr>Выдвижение гипотезы</vt:lpstr>
      <vt:lpstr>Методы исследования</vt:lpstr>
      <vt:lpstr>2. Проведение исследования</vt:lpstr>
      <vt:lpstr>3. Оформление результатов исследования</vt:lpstr>
      <vt:lpstr>4. Рецензирование исследовательской работы</vt:lpstr>
      <vt:lpstr>5. Защита результатов исследовательской работы</vt:lpstr>
      <vt:lpstr>СТРУКТУРА  УЧЕБНО-ИССЛЕДОВАТЕЛЬСКОЙ РАБОТЫ </vt:lpstr>
      <vt:lpstr>Структурные части</vt:lpstr>
      <vt:lpstr>Титульный лист</vt:lpstr>
      <vt:lpstr>Содержание</vt:lpstr>
      <vt:lpstr>Введение</vt:lpstr>
      <vt:lpstr>Основная часть</vt:lpstr>
      <vt:lpstr>Оформление</vt:lpstr>
      <vt:lpstr>Заключение</vt:lpstr>
      <vt:lpstr>Список использованных источников</vt:lpstr>
      <vt:lpstr>Приложение</vt:lpstr>
      <vt:lpstr>Проектная деятельность</vt:lpstr>
      <vt:lpstr>Классификация проектов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Стас</dc:creator>
  <cp:lastModifiedBy>Стас</cp:lastModifiedBy>
  <cp:revision>37</cp:revision>
  <dcterms:created xsi:type="dcterms:W3CDTF">2021-04-12T19:49:12Z</dcterms:created>
  <dcterms:modified xsi:type="dcterms:W3CDTF">2021-04-14T19:09:25Z</dcterms:modified>
</cp:coreProperties>
</file>