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91" r:id="rId3"/>
    <p:sldId id="292" r:id="rId4"/>
    <p:sldId id="293" r:id="rId5"/>
    <p:sldId id="294" r:id="rId6"/>
    <p:sldId id="295" r:id="rId7"/>
    <p:sldId id="297" r:id="rId8"/>
    <p:sldId id="296" r:id="rId9"/>
    <p:sldId id="298" r:id="rId10"/>
    <p:sldId id="29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37" autoAdjust="0"/>
  </p:normalViewPr>
  <p:slideViewPr>
    <p:cSldViewPr>
      <p:cViewPr>
        <p:scale>
          <a:sx n="60" d="100"/>
          <a:sy n="60" d="100"/>
        </p:scale>
        <p:origin x="-165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27885-0195-46A2-BB87-B7A1A29FB753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21EA9-356B-4573-90A4-123DA695C73B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9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4CF6F-BC9A-4406-AD4B-016FE359A7A1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27A93-689A-41B9-8579-C8B9A5B80BC5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3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322E0-7041-420A-9E8E-3AEFC5845D01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FD08A-1CAA-4479-A7CE-016ACFD06B53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68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27885-0195-46A2-BB87-B7A1A29FB753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21EA9-356B-4573-90A4-123DA695C73B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931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A8F0C-7709-4879-A36B-9881A80705C1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42367-87A5-4703-AAD8-8FA5CA4A9F6B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92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7B12E-140E-48EE-AA71-FF17DD7F45D2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C711-CC9F-4624-A85E-29AEF9D34572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146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E4BBB-CF1A-4534-ABB2-A5079BDC4B7D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384ED-38A9-44C5-9D04-0644BBCAFDD4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20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5A0B2-0075-4D05-87FB-F7E2961C680E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C0E84-C6FF-48F0-A2BF-E375A8D8F805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1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55223-E0EA-437B-8AA2-F28E2F0FA4E3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7615D-0FC0-440D-B654-CB90F40E30C4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485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DF8A-7E57-44ED-B084-34A1A32DE947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2C1D1-B506-478D-B76F-2509490E1325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348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CEA57-C52C-4CF8-BA31-353ECEAC2FBC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C9675-318A-4235-9C3C-864F26D0711C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7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A8F0C-7709-4879-A36B-9881A80705C1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42367-87A5-4703-AAD8-8FA5CA4A9F6B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107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FC425-1F57-41A6-ADA8-2ABFD9E0C6DE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67118-E2FB-47A1-B5B0-280F497EDF5E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930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4CF6F-BC9A-4406-AD4B-016FE359A7A1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27A93-689A-41B9-8579-C8B9A5B80BC5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94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322E0-7041-420A-9E8E-3AEFC5845D01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FD08A-1CAA-4479-A7CE-016ACFD06B53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57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7B12E-140E-48EE-AA71-FF17DD7F45D2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C711-CC9F-4624-A85E-29AEF9D34572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70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E4BBB-CF1A-4534-ABB2-A5079BDC4B7D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384ED-38A9-44C5-9D04-0644BBCAFDD4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94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5A0B2-0075-4D05-87FB-F7E2961C680E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C0E84-C6FF-48F0-A2BF-E375A8D8F805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4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55223-E0EA-437B-8AA2-F28E2F0FA4E3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7615D-0FC0-440D-B654-CB90F40E30C4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53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DF8A-7E57-44ED-B084-34A1A32DE947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2C1D1-B506-478D-B76F-2509490E1325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62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CEA57-C52C-4CF8-BA31-353ECEAC2FBC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C9675-318A-4235-9C3C-864F26D0711C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4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FC425-1F57-41A6-ADA8-2ABFD9E0C6DE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67118-E2FB-47A1-B5B0-280F497EDF5E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09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8D7A9C-66A9-477C-9874-CC0BF289E7FC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6B018A-47A7-4AC1-982D-AF5E36E8C528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5628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8D7A9C-66A9-477C-9874-CC0BF289E7FC}" type="datetimeFigureOut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пт 28.12.18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6B018A-47A7-4AC1-982D-AF5E36E8C528}" type="slidenum">
              <a:rPr lang="ru-RU">
                <a:solidFill>
                  <a:srgbClr val="D6ECF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93899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428596" y="260648"/>
            <a:ext cx="7599788" cy="72008"/>
          </a:xfrm>
          <a:ln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6000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280920" cy="5664692"/>
          </a:xfrm>
          <a:ln>
            <a:miter lim="800000"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R="0" algn="ctr" eaLnBrk="1" hangingPunct="1">
              <a:defRPr/>
            </a:pPr>
            <a:endParaRPr lang="ru-RU" sz="4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0" algn="ctr" eaLnBrk="1" hangingPunct="1">
              <a:defRPr/>
            </a:pPr>
            <a:r>
              <a:rPr lang="ru-RU" sz="40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профессиональной </a:t>
            </a:r>
            <a:r>
              <a:rPr lang="ru-RU" sz="4000" b="1" i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идентичности старшеклассников </a:t>
            </a:r>
            <a:endParaRPr lang="ru-RU" sz="4000" b="1" i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0" eaLnBrk="1" hangingPunct="1">
              <a:defRPr/>
            </a:pPr>
            <a:r>
              <a:rPr lang="ru-RU" sz="24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Е.И.Полуянова</a:t>
            </a: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R="0" eaLnBrk="1" hangingPunct="1">
              <a:defRPr/>
            </a:pP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педагог-психолог </a:t>
            </a:r>
          </a:p>
          <a:p>
            <a:pPr marR="0" eaLnBrk="1" hangingPunct="1">
              <a:defRPr/>
            </a:pP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ГУО «</a:t>
            </a:r>
            <a:r>
              <a:rPr lang="ru-RU" sz="24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Козенская</a:t>
            </a: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средняя школа</a:t>
            </a:r>
          </a:p>
          <a:p>
            <a:pPr marR="0" eaLnBrk="1" hangingPunct="1">
              <a:defRPr/>
            </a:pPr>
            <a:r>
              <a:rPr lang="ru-RU" sz="24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Мозырского</a:t>
            </a: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района» </a:t>
            </a:r>
          </a:p>
        </p:txBody>
      </p:sp>
    </p:spTree>
    <p:extLst>
      <p:ext uri="{BB962C8B-B14F-4D97-AF65-F5344CB8AC3E}">
        <p14:creationId xmlns:p14="http://schemas.microsoft.com/office/powerpoint/2010/main" val="25503860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001056" cy="357190"/>
          </a:xfrm>
          <a:ln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i="1" dirty="0" smtClean="0">
                <a:latin typeface="+mn-lt"/>
              </a:rPr>
              <a:t>Готовность к инновационной деятельности:</a:t>
            </a:r>
            <a:endParaRPr lang="ru-RU" sz="4000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030938" cy="4857784"/>
          </a:xfrm>
          <a:ln>
            <a:miter lim="800000"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0" marR="0" indent="-457200" algn="l" eaLnBrk="1" hangingPunct="1">
              <a:buFont typeface="Wingdings" pitchFamily="2" charset="2"/>
              <a:buChar char="v"/>
              <a:defRPr/>
            </a:pP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Психологическая (личностно-мотивационная) – необходимые личностные свойства и стремление внедрять новое;</a:t>
            </a:r>
          </a:p>
          <a:p>
            <a:pPr marL="457200" marR="0" indent="-457200" algn="l" eaLnBrk="1" hangingPunct="1">
              <a:buFont typeface="Wingdings" pitchFamily="2" charset="2"/>
              <a:buChar char="v"/>
              <a:defRPr/>
            </a:pP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Теоретическая – система знаний осваиваемых новшеств, технологии их внедрения</a:t>
            </a:r>
          </a:p>
          <a:p>
            <a:pPr marL="457200" marR="0" indent="-457200" algn="l" eaLnBrk="1" hangingPunct="1">
              <a:buFont typeface="Wingdings" pitchFamily="2" charset="2"/>
              <a:buChar char="v"/>
              <a:defRPr/>
            </a:pP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Практическая – совокупность  умений реализовывать эти новшества</a:t>
            </a:r>
          </a:p>
          <a:p>
            <a:pPr marL="514350" marR="0" indent="-514350" algn="just" eaLnBrk="1" hangingPunct="1">
              <a:buAutoNum type="arabicPeriod"/>
              <a:defRPr/>
            </a:pPr>
            <a:endParaRPr lang="ru-RU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456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001056" cy="772708"/>
          </a:xfrm>
          <a:ln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latin typeface="+mn-lt"/>
              </a:rPr>
              <a:t>Характеристики готовности педагога к инновационной деятельности:</a:t>
            </a:r>
            <a:endParaRPr lang="ru-RU" sz="3600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16832"/>
            <a:ext cx="8030938" cy="4752528"/>
          </a:xfrm>
          <a:ln>
            <a:miter lim="800000"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R="0" algn="just" eaLnBrk="1" hangingPunct="1">
              <a:defRPr/>
            </a:pP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потребность в творчестве;</a:t>
            </a:r>
          </a:p>
          <a:p>
            <a:pPr marR="0" algn="just" eaLnBrk="1" hangingPunct="1">
              <a:defRPr/>
            </a:pPr>
            <a: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- осознанный выбор вариантов собственного профессионального поведения;</a:t>
            </a:r>
          </a:p>
          <a:p>
            <a:pPr marR="0" algn="just" eaLnBrk="1" hangingPunct="1">
              <a:defRPr/>
            </a:pPr>
            <a:r>
              <a:rPr lang="ru-RU" sz="28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-способность и готовность выбирать адекватные средства и методы саморазвития, организации продуктивной деятельности в условиях сотрудничества;</a:t>
            </a:r>
          </a:p>
          <a:p>
            <a:pPr marR="0" algn="just" eaLnBrk="1" hangingPunct="1">
              <a:defRPr/>
            </a:pPr>
            <a:r>
              <a:rPr lang="ru-RU" sz="28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способность свободно ориентироваться в системе инновационной деятельности.</a:t>
            </a:r>
          </a:p>
          <a:p>
            <a:pPr marR="0" algn="just" eaLnBrk="1" hangingPunct="1">
              <a:defRPr/>
            </a:pP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8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R="0" algn="just" eaLnBrk="1" hangingPunct="1">
              <a:defRPr/>
            </a:pP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</a:p>
          <a:p>
            <a:pPr marL="457200" marR="0" indent="-457200" algn="just" eaLnBrk="1" hangingPunct="1">
              <a:buFontTx/>
              <a:buChar char="-"/>
              <a:defRPr/>
            </a:pPr>
            <a:endParaRPr lang="ru-RU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5501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001056" cy="1179512"/>
          </a:xfrm>
          <a:ln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i="1" dirty="0" smtClean="0">
                <a:latin typeface="+mn-lt"/>
              </a:rPr>
              <a:t>Барьеры, препятствующие освоению инноваций:</a:t>
            </a:r>
            <a:endParaRPr lang="ru-RU" sz="4000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16832"/>
            <a:ext cx="8030938" cy="4752528"/>
          </a:xfrm>
          <a:ln>
            <a:miter lim="800000"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R="0" algn="ctr" eaLnBrk="1" hangingPunct="1">
              <a:defRPr/>
            </a:pP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отсутствие финансового стимулирования;</a:t>
            </a:r>
          </a:p>
          <a:p>
            <a:pPr marR="0" algn="ctr" eaLnBrk="1" hangingPunct="1">
              <a:defRPr/>
            </a:pP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- большой объем работы;</a:t>
            </a:r>
          </a:p>
          <a:p>
            <a:pPr marR="0" algn="ctr" eaLnBrk="1" hangingPunct="1">
              <a:defRPr/>
            </a:pP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чувство страха перед негативными результатами;</a:t>
            </a:r>
          </a:p>
          <a:p>
            <a:pPr marR="0" algn="ctr" eaLnBrk="1" hangingPunct="1">
              <a:defRPr/>
            </a:pP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отсутствие помощи;</a:t>
            </a:r>
          </a:p>
          <a:p>
            <a:pPr marR="0" algn="ctr" eaLnBrk="1" hangingPunct="1">
              <a:defRPr/>
            </a:pPr>
            <a:r>
              <a:rPr lang="ru-RU" sz="32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слабая осведомленность о возможностях инновации</a:t>
            </a:r>
          </a:p>
          <a:p>
            <a:pPr marL="457200" marR="0" indent="-457200" algn="just" eaLnBrk="1" hangingPunct="1">
              <a:buFontTx/>
              <a:buChar char="-"/>
              <a:defRPr/>
            </a:pPr>
            <a:endParaRPr lang="ru-RU" sz="28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6897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01056" cy="1584176"/>
          </a:xfrm>
          <a:ln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i="1" dirty="0" smtClean="0">
                <a:latin typeface="+mn-lt"/>
              </a:rPr>
              <a:t>Диагностический комплекс:</a:t>
            </a:r>
            <a:endParaRPr lang="ru-RU" sz="4800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16832"/>
            <a:ext cx="8030938" cy="4752528"/>
          </a:xfrm>
          <a:ln>
            <a:miter lim="800000"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Анкета 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1. «Определение уровня инновационной деятельности педагога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Анкета 2. «Восприимчивость педагогов к инновационной деятельности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Анкета 3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.«Мотивационная готовность педагогического коллектива к инновационной деятельности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457200" marR="0" indent="-457200" algn="ctr" eaLnBrk="1" hangingPunct="1">
              <a:buFontTx/>
              <a:buChar char="-"/>
              <a:defRPr/>
            </a:pPr>
            <a:endParaRPr lang="ru-RU" sz="3200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6040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01056" cy="1584176"/>
          </a:xfrm>
          <a:ln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i="1" dirty="0" smtClean="0">
                <a:latin typeface="+mn-lt"/>
              </a:rPr>
              <a:t>Формы воздействия на педагогов:</a:t>
            </a:r>
            <a:endParaRPr lang="ru-RU" sz="4800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16832"/>
            <a:ext cx="8030938" cy="4752528"/>
          </a:xfrm>
          <a:ln>
            <a:miter lim="800000"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endParaRPr lang="ru-RU" sz="3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Группа 1</a:t>
            </a:r>
            <a:r>
              <a:rPr lang="ru-RU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Просьба, предложение, убеждение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Группа </a:t>
            </a:r>
            <a:r>
              <a:rPr lang="ru-RU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2. 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Приказы</a:t>
            </a:r>
            <a:r>
              <a:rPr lang="ru-RU" sz="36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требования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Группа 3. Подражание, заражение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457200" marR="0" indent="-457200" algn="ctr" eaLnBrk="1" hangingPunct="1">
              <a:buFontTx/>
              <a:buChar char="-"/>
              <a:defRPr/>
            </a:pPr>
            <a:endParaRPr lang="ru-RU" sz="3600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91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01056" cy="1584176"/>
          </a:xfrm>
          <a:ln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i="1" dirty="0" smtClean="0">
                <a:latin typeface="+mn-lt"/>
              </a:rPr>
              <a:t>Факторы стимулирования педагогов:</a:t>
            </a:r>
            <a:endParaRPr lang="ru-RU" sz="4400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16832"/>
            <a:ext cx="8030938" cy="4752528"/>
          </a:xfrm>
          <a:ln>
            <a:miter lim="800000"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FontTx/>
              <a:buChar char="•"/>
              <a:tabLst>
                <a:tab pos="677863" algn="l"/>
              </a:tabLst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 отдельные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виды материального стимулирования – доплаты, премии;   </a:t>
            </a:r>
          </a:p>
          <a:p>
            <a:pPr algn="ctr">
              <a:buFontTx/>
              <a:buChar char="•"/>
              <a:tabLst>
                <a:tab pos="677863" algn="l"/>
              </a:tabLst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  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улучшение материально-технической базы; </a:t>
            </a:r>
          </a:p>
          <a:p>
            <a:pPr algn="ctr">
              <a:buFontTx/>
              <a:buChar char="•"/>
              <a:tabLst>
                <a:tab pos="677863" algn="l"/>
              </a:tabLst>
            </a:pP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повышение категории; </a:t>
            </a:r>
          </a:p>
          <a:p>
            <a:pPr algn="ctr">
              <a:buFontTx/>
              <a:buChar char="•"/>
              <a:tabLst>
                <a:tab pos="677863" algn="l"/>
              </a:tabLst>
            </a:pP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 предоставление учителям свободного   </a:t>
            </a:r>
          </a:p>
          <a:p>
            <a:pPr algn="ctr">
              <a:tabLst>
                <a:tab pos="677863" algn="l"/>
              </a:tabLst>
            </a:pP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времени и уменьшение внешнего вмешательства; </a:t>
            </a:r>
          </a:p>
          <a:p>
            <a:pPr algn="ctr">
              <a:buFontTx/>
              <a:buChar char="•"/>
              <a:tabLst>
                <a:tab pos="677863" algn="l"/>
              </a:tabLst>
            </a:pP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проведение конкурсов, семинаров, открытых уроков. </a:t>
            </a:r>
            <a:endParaRPr lang="ru-RU" sz="2800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882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001056" cy="720080"/>
          </a:xfrm>
          <a:ln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i="1" dirty="0" smtClean="0">
                <a:latin typeface="+mn-lt"/>
              </a:rPr>
              <a:t>Факторы мотивации :</a:t>
            </a:r>
            <a:endParaRPr lang="ru-RU" sz="4400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124744"/>
            <a:ext cx="8030938" cy="5544616"/>
          </a:xfrm>
          <a:ln>
            <a:miter lim="800000"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0" lvl="0" indent="-457200" algn="ctr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Дайте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человеку почувствовать себя победителем</a:t>
            </a:r>
          </a:p>
          <a:p>
            <a:pPr marL="457200" lvl="0" indent="-457200" algn="ctr">
              <a:buFont typeface="Wingdings" pitchFamily="2" charset="2"/>
              <a:buChar char="v"/>
            </a:pP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Непредсказуемые и нерегулярные поощрения стимулируют лучше, чем ожидаемые и прогнозируемые</a:t>
            </a:r>
          </a:p>
          <a:p>
            <a:pPr marL="457200" lvl="0" indent="-457200" algn="ctr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Выделяйте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промежуточные цели и поощряйте их достижения</a:t>
            </a:r>
          </a:p>
          <a:p>
            <a:pPr marL="457200" lvl="0" indent="-457200" algn="ctr">
              <a:buFont typeface="Wingdings" pitchFamily="2" charset="2"/>
              <a:buChar char="v"/>
            </a:pP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Большие и редко кому достающиеся награды обычно вызывают зависть, а небольшие и частые – удовлетворение</a:t>
            </a:r>
          </a:p>
          <a:p>
            <a:pPr marL="457200" lvl="0" indent="-457200" algn="ctr">
              <a:buFont typeface="Wingdings" pitchFamily="2" charset="2"/>
              <a:buChar char="v"/>
            </a:pP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Разумная внутренняя конкуренция – двигатель прогресса</a:t>
            </a:r>
          </a:p>
        </p:txBody>
      </p:sp>
    </p:spTree>
    <p:extLst>
      <p:ext uri="{BB962C8B-B14F-4D97-AF65-F5344CB8AC3E}">
        <p14:creationId xmlns:p14="http://schemas.microsoft.com/office/powerpoint/2010/main" val="8739114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428596" y="836712"/>
            <a:ext cx="8030938" cy="72008"/>
          </a:xfrm>
          <a:ln>
            <a:miter lim="800000"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0" lvl="0" indent="-457200" algn="ctr">
              <a:buFont typeface="Wingdings" pitchFamily="2" charset="2"/>
              <a:buChar char="v"/>
            </a:pP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60932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i="1" dirty="0" smtClean="0"/>
              <a:t>Единственная возможность заставить человека сделать что-либо – это сделать так, чтобы он сам захотел сделать это…</a:t>
            </a:r>
            <a:br>
              <a:rPr lang="ru-RU" sz="4900" i="1" dirty="0" smtClean="0"/>
            </a:br>
            <a:r>
              <a:rPr lang="ru-RU" sz="4900" i="1" dirty="0" smtClean="0"/>
              <a:t>                                       </a:t>
            </a:r>
            <a:r>
              <a:rPr lang="ru-RU" sz="49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Д.Карнеги</a:t>
            </a:r>
            <a:r>
              <a:rPr lang="ru-RU" sz="49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49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4900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6506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291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Поток</vt:lpstr>
      <vt:lpstr>1_Поток</vt:lpstr>
      <vt:lpstr>Презентация PowerPoint</vt:lpstr>
      <vt:lpstr>Готовность к инновационной деятельности:</vt:lpstr>
      <vt:lpstr>Характеристики готовности педагога к инновационной деятельности:</vt:lpstr>
      <vt:lpstr>Барьеры, препятствующие освоению инноваций:</vt:lpstr>
      <vt:lpstr>Диагностический комплекс:</vt:lpstr>
      <vt:lpstr>Формы воздействия на педагогов:</vt:lpstr>
      <vt:lpstr>Факторы стимулирования педагогов:</vt:lpstr>
      <vt:lpstr>Факторы мотивации :</vt:lpstr>
      <vt:lpstr>     Единственная возможность заставить человека сделать что-либо – это сделать так, чтобы он сам захотел сделать это…                                        Д.Карнеги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Karas Anton</cp:lastModifiedBy>
  <cp:revision>31</cp:revision>
  <dcterms:created xsi:type="dcterms:W3CDTF">2018-11-14T06:30:17Z</dcterms:created>
  <dcterms:modified xsi:type="dcterms:W3CDTF">2018-12-28T04:36:23Z</dcterms:modified>
</cp:coreProperties>
</file>