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2" r:id="rId6"/>
    <p:sldId id="267" r:id="rId7"/>
    <p:sldId id="269" r:id="rId8"/>
    <p:sldId id="268" r:id="rId9"/>
    <p:sldId id="261" r:id="rId10"/>
    <p:sldId id="263" r:id="rId11"/>
    <p:sldId id="270" r:id="rId12"/>
    <p:sldId id="264" r:id="rId13"/>
    <p:sldId id="265" r:id="rId14"/>
    <p:sldId id="266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34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49E75C-2031-BF88-6D05-0E634FFBB1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4D5E93-B644-AB9C-C4BA-DBBFD3E2E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2AE503-861A-9742-0BA7-D83221382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0DF772-727D-D697-4202-981C799A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40779B-13B5-D577-41BC-2ADE98A0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74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E57CD-F753-DDD9-3771-3D384E37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E4E2A0-F34E-F771-E6D2-C99BAB900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A57D53-15D6-2C55-3375-468BAD8D5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E4005C-47BF-7C03-5CAC-DB2D35F21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56C66-B610-B5B7-3E8C-5D8CDD754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47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696DB3-E2CB-8C4D-B673-2159255FDE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CA307-348A-84F2-7763-F03E2E7EEF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8C248-4B3C-7A49-DE4D-D67BC759E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5B3CE6-C86B-2503-B706-685FF1F84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772B87-E31B-25FB-78CC-FC0367AF4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81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7ACCC-5D0F-EC73-F27E-7B6236CA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24E34A-78C2-E696-146B-50C1FF5E5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D94236-D1E7-BD41-A213-D3D9D131D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2D264E-B38E-B9DA-E3BB-34CC8A588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D1A5CB-6217-AAF8-1C91-B63E2766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7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2D534-F9E2-BF22-BD6E-71B13D09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571B0-1079-3FE8-8D87-DEE59F59C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2D00D-99C5-9F0B-FBBB-BDE44FC3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F8FE18-4E4E-2C20-4B4D-64C0C7079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7A671-C12D-46FE-A968-9D8C1890D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9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D5F77-B362-1214-884C-AED436D90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C2964-34A3-6A95-4934-DD94E4E43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8195FA-2EDF-E86D-6555-6A75C5937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685C16-36D8-80C4-80B3-00DD732AD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F6F2484-12A2-0A03-9382-1BDE103EC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269258-9A75-A914-402D-EE0BB131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83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34DEC-CB94-BD9D-5898-DE0A5698D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0EA588-1DB4-B00A-C3C5-7B5EC4D83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6BCAAE-0F60-87F7-5D71-4D58161E5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32EAB1-658F-E5A7-BE13-70AE7063E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8E98C1-B53F-A47F-EF59-ADFDC8DE7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A6244C-D3E1-6AA5-FFC7-B87A4BD5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2B9D9F0-1B88-5997-339E-78F24D98A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13958AB-8D88-3C00-5912-498F58D84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46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DD519-0231-4422-2994-3A5D5B7E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FC6C0E-2CEA-DCC9-4F22-313BD64E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55B147-2309-68C2-81BB-EDEBB5D5B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9D14A2-CBF2-CF6E-802A-0ECBF3CA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52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70CEA5-6840-8734-2A73-B63C011BA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EF0BEA2-CC2E-AD52-DB36-2A2B3BC9A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FA4764-99A4-C44A-D842-7CEBA4D9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99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F30FFB-A511-668F-6268-622AF7C66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945B3-1BBA-3CA6-E84A-074384855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A00C87C-FE5A-024B-39B3-5D3FDF74E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B0245A-7868-AAFB-033A-4647D5BF3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A51C2C-E8C0-E185-878B-9F1C8CCCC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5A569D-C6E2-1733-E812-E183F9ED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11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2B925B-E68B-2BBF-001E-C5965F0F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F1D0D6-166F-A55A-E078-668A519A5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B9DE0B8-C3F2-29F9-037D-FD3B5D04A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D504EB-B18C-F4FB-5261-57BC76384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84DE5C0-D422-B8D2-5FD2-F717E6F6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676E9E-41D0-889F-E230-ED0605225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2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2CF75-4EE1-4F04-7E6D-662740073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EE7828-F2CA-4E8B-51E8-6650612F0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5DFE45-524C-D094-210E-5D3B580882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8EE3C-7409-4E72-B05D-8A039E127371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008399-431D-C530-EA5F-001C8C46D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09F7A-4387-F069-A1E4-8205867756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557DF-F58A-4F46-82ED-97C419EBC5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0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4/1619256355_23-phonoteka_org-p-fon-dlya-prezentatsii-po-literaturnomu-cht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C4F5A7-F718-E88E-55CA-9FA47AF12183}"/>
              </a:ext>
            </a:extLst>
          </p:cNvPr>
          <p:cNvSpPr txBox="1"/>
          <p:nvPr/>
        </p:nvSpPr>
        <p:spPr>
          <a:xfrm>
            <a:off x="2626089" y="1194656"/>
            <a:ext cx="7229004" cy="186596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5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навыков чтения </a:t>
            </a:r>
          </a:p>
          <a:p>
            <a:pPr algn="ctr">
              <a:lnSpc>
                <a:spcPct val="150000"/>
              </a:lnSpc>
              <a:spcAft>
                <a:spcPts val="15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овладение техникой чтения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8956FF-7013-B021-0488-BC2ABA02FFED}"/>
              </a:ext>
            </a:extLst>
          </p:cNvPr>
          <p:cNvSpPr txBox="1"/>
          <p:nvPr/>
        </p:nvSpPr>
        <p:spPr>
          <a:xfrm>
            <a:off x="8233268" y="5162707"/>
            <a:ext cx="3558682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учитель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Козенской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средней школы</a:t>
            </a: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Сузько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Ирина Михайловна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1925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9256355_23-phonoteka_org-p-fon-dlya-prezentatsii-po-literaturnomu-cht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41700"/>
              </p:ext>
            </p:extLst>
          </p:nvPr>
        </p:nvGraphicFramePr>
        <p:xfrm>
          <a:off x="257175" y="333374"/>
          <a:ext cx="11372850" cy="5935981"/>
        </p:xfrm>
        <a:graphic>
          <a:graphicData uri="http://schemas.openxmlformats.org/drawingml/2006/table">
            <a:tbl>
              <a:tblPr firstRow="1" firstCol="1" bandRow="1"/>
              <a:tblGrid>
                <a:gridCol w="7027467">
                  <a:extLst>
                    <a:ext uri="{9D8B030D-6E8A-4147-A177-3AD203B41FA5}">
                      <a16:colId xmlns:a16="http://schemas.microsoft.com/office/drawing/2014/main" val="2764247080"/>
                    </a:ext>
                  </a:extLst>
                </a:gridCol>
                <a:gridCol w="4345383">
                  <a:extLst>
                    <a:ext uri="{9D8B030D-6E8A-4147-A177-3AD203B41FA5}">
                      <a16:colId xmlns:a16="http://schemas.microsoft.com/office/drawing/2014/main" val="4221856807"/>
                    </a:ext>
                  </a:extLst>
                </a:gridCol>
              </a:tblGrid>
              <a:tr h="582930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Выразительность </a:t>
                      </a:r>
                      <a:r>
                        <a:rPr lang="ru-RU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чтения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Соблюдение знаков препинания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925599"/>
                  </a:ext>
                </a:extLst>
              </a:tr>
              <a:tr h="582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«Помоги узнать»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718974"/>
                  </a:ext>
                </a:extLst>
              </a:tr>
              <a:tr h="9772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Словесное ударение и интонирование речи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951093"/>
                  </a:ext>
                </a:extLst>
              </a:tr>
              <a:tr h="582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«Прыжок»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623021"/>
                  </a:ext>
                </a:extLst>
              </a:tr>
              <a:tr h="582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«Поход»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5684487"/>
                  </a:ext>
                </a:extLst>
              </a:tr>
              <a:tr h="582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«Пещера», «Эхо»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787055"/>
                  </a:ext>
                </a:extLst>
              </a:tr>
              <a:tr h="582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«Подвал и маленькая мышка»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6738270"/>
                  </a:ext>
                </a:extLst>
              </a:tr>
              <a:tr h="878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«Словарь настроений и состояний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714465"/>
                  </a:ext>
                </a:extLst>
              </a:tr>
              <a:tr h="5829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«Многократное чтение»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145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6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klike.net/uploads/posts/2022-11/1667721152_3-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64340" y="293628"/>
            <a:ext cx="677358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Словесное ударение и интонирование речи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635" y="1486692"/>
            <a:ext cx="5780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Светит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солнце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Моросит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дождь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05277" y="1527667"/>
            <a:ext cx="4502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Снег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тает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Звёзды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сияют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9821" y="2276950"/>
            <a:ext cx="3983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белый, а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4202" y="2298982"/>
            <a:ext cx="2606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Полёт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шмеля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13777" y="3169312"/>
            <a:ext cx="8138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как зверь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она завоет, то заплачет, 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как дитя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clipart-library.com/images/dc9r9oyoi.jpg"/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132" y="4061674"/>
            <a:ext cx="2975771" cy="234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9256355_23-phonoteka_org-p-fon-dlya-prezentatsii-po-literaturnomu-cht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607649"/>
              </p:ext>
            </p:extLst>
          </p:nvPr>
        </p:nvGraphicFramePr>
        <p:xfrm>
          <a:off x="352424" y="266696"/>
          <a:ext cx="11001376" cy="6343652"/>
        </p:xfrm>
        <a:graphic>
          <a:graphicData uri="http://schemas.openxmlformats.org/drawingml/2006/table">
            <a:tbl>
              <a:tblPr firstRow="1" firstCol="1" bandRow="1"/>
              <a:tblGrid>
                <a:gridCol w="5500688">
                  <a:extLst>
                    <a:ext uri="{9D8B030D-6E8A-4147-A177-3AD203B41FA5}">
                      <a16:colId xmlns:a16="http://schemas.microsoft.com/office/drawing/2014/main" val="1546762219"/>
                    </a:ext>
                  </a:extLst>
                </a:gridCol>
                <a:gridCol w="5500688">
                  <a:extLst>
                    <a:ext uri="{9D8B030D-6E8A-4147-A177-3AD203B41FA5}">
                      <a16:colId xmlns:a16="http://schemas.microsoft.com/office/drawing/2014/main" val="1317266827"/>
                    </a:ext>
                  </a:extLst>
                </a:gridCol>
              </a:tblGrid>
              <a:tr h="453118">
                <a:tc row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Осознанность </a:t>
                      </a:r>
                      <a:r>
                        <a:rPr lang="ru-RU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чтения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«Верите ли вы, что…»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608800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«Перепутанные логические цепочки»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62937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«Ключевые слова»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257088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«Исключение лишнего слова»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285431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«Группировка»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8321450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«Прогнозирование»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807781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«Ассоциация»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804330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«Цепочка событий»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127897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Интерактивный приём «Чьё это?»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478535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Поиск в тексте заданных слов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821876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Составление диафильма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521236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«Пропущенное слово»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4162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Фантограммы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179090"/>
                  </a:ext>
                </a:extLst>
              </a:tr>
              <a:tr h="4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Ребусы и кроссворды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316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99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279898"/>
              </p:ext>
            </p:extLst>
          </p:nvPr>
        </p:nvGraphicFramePr>
        <p:xfrm>
          <a:off x="4105274" y="195261"/>
          <a:ext cx="7991475" cy="6257267"/>
        </p:xfrm>
        <a:graphic>
          <a:graphicData uri="http://schemas.openxmlformats.org/drawingml/2006/table">
            <a:tbl>
              <a:tblPr firstRow="1" firstCol="1" bandRow="1"/>
              <a:tblGrid>
                <a:gridCol w="2345323">
                  <a:extLst>
                    <a:ext uri="{9D8B030D-6E8A-4147-A177-3AD203B41FA5}">
                      <a16:colId xmlns:a16="http://schemas.microsoft.com/office/drawing/2014/main" val="75737616"/>
                    </a:ext>
                  </a:extLst>
                </a:gridCol>
                <a:gridCol w="3922851">
                  <a:extLst>
                    <a:ext uri="{9D8B030D-6E8A-4147-A177-3AD203B41FA5}">
                      <a16:colId xmlns:a16="http://schemas.microsoft.com/office/drawing/2014/main" val="26049913"/>
                    </a:ext>
                  </a:extLst>
                </a:gridCol>
                <a:gridCol w="1723301">
                  <a:extLst>
                    <a:ext uri="{9D8B030D-6E8A-4147-A177-3AD203B41FA5}">
                      <a16:colId xmlns:a16="http://schemas.microsoft.com/office/drawing/2014/main" val="1930673741"/>
                    </a:ext>
                  </a:extLst>
                </a:gridCol>
              </a:tblGrid>
              <a:tr h="704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Навык чтения</a:t>
                      </a:r>
                      <a:endParaRPr lang="ru-RU" sz="17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Приёмы формирования</a:t>
                      </a:r>
                      <a:endParaRPr lang="ru-RU" sz="17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Примечание</a:t>
                      </a:r>
                      <a:br>
                        <a:rPr lang="ru-RU" sz="1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(отметки об использовании)</a:t>
                      </a:r>
                      <a:endParaRPr lang="ru-RU" sz="17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6677257"/>
                  </a:ext>
                </a:extLst>
              </a:tr>
              <a:tr h="704484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Правильность </a:t>
                      </a:r>
                      <a:r>
                        <a:rPr lang="ru-RU" sz="2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чтения</a:t>
                      </a:r>
                      <a:endParaRPr lang="ru-RU" sz="24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«Пушинка», «Свечка», «Лилия», «Надуй шар», «Одуванчик»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694015"/>
                  </a:ext>
                </a:extLst>
              </a:tr>
              <a:tr h="11741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«Построй забор», «Сделай трубочку из губ», «Язык-маляр», «Болтушка», «Язык-волшебник», «Забей гол».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508887"/>
                  </a:ext>
                </a:extLst>
              </a:tr>
              <a:tr h="469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строк наоборот по буквам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20745"/>
                  </a:ext>
                </a:extLst>
              </a:tr>
              <a:tr h="469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строк с прикрытой верхней половиной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553599"/>
                  </a:ext>
                </a:extLst>
              </a:tr>
              <a:tr h="4696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только второй половины слов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645052"/>
                  </a:ext>
                </a:extLst>
              </a:tr>
              <a:tr h="704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Восполнение пропусков слов в предложении с подсказкой букв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536520"/>
                  </a:ext>
                </a:extLst>
              </a:tr>
              <a:tr h="704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слов с нетрадиционным стечением согласных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467130"/>
                  </a:ext>
                </a:extLst>
              </a:tr>
              <a:tr h="7044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Упражнение на поочередное чтение слов нормально и наоборот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88" marR="654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320608"/>
                  </a:ext>
                </a:extLst>
              </a:tr>
            </a:tbl>
          </a:graphicData>
        </a:graphic>
      </p:graphicFrame>
      <p:pic>
        <p:nvPicPr>
          <p:cNvPr id="11" name="Рисунок 10" descr="https://rt-toys.ru/upload/iblock/6f9/c8bd20dyow9dsx33drlpwyoxeogeb5fs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4524375"/>
            <a:ext cx="1600200" cy="1304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56271" y="807744"/>
            <a:ext cx="333912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– сказочная лампа, </a:t>
            </a:r>
            <a:endParaRPr lang="ru-RU" sz="2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дарящая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человеку </a:t>
            </a:r>
            <a:endParaRPr lang="ru-RU" sz="2000" dirty="0" smtClean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самых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далёких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тёмных дорогах жизни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А</a:t>
            </a:r>
            <a:r>
              <a:rPr lang="ru-RU" sz="2000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Упит</a:t>
            </a:r>
            <a:endParaRPr lang="ru-RU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72462" y="1038225"/>
            <a:ext cx="1123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января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77212" y="3356160"/>
            <a:ext cx="121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февраля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72462" y="5176837"/>
            <a:ext cx="1038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марта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6" name="Picture 12" descr="https://phonoteka.org/uploads/posts/2021-04/1619240456_27-phonoteka_org-p-fon-dlya-prezentatsii-po-istorii-drevnei-r-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7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mycdn.me/i?r=AzEPZsRbOZEKgBhR0XGMT1Rkgw1m8iYq1_kJiXaIwDK4RqaKTM5SRkZCeTgDn6uOy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9" y="167875"/>
            <a:ext cx="8724902" cy="654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2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61986" y="738485"/>
            <a:ext cx="37160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</a:t>
            </a:r>
          </a:p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ВНИМАНИЕ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128" name="Picture 8" descr="https://i.ytimg.com/vi/XJzZe7BCODg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t="5555" r="5156" b="6111"/>
          <a:stretch/>
        </p:blipFill>
        <p:spPr bwMode="auto">
          <a:xfrm>
            <a:off x="141852" y="151983"/>
            <a:ext cx="12051851" cy="6706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5386" y="1324987"/>
            <a:ext cx="371608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СПАСИБО </a:t>
            </a:r>
          </a:p>
          <a:p>
            <a:pPr algn="ctr"/>
            <a:r>
              <a:rPr lang="ru-RU" sz="54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5400" b="1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ЗА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</a:rPr>
              <a:t>ВНИМАНИЕ</a:t>
            </a:r>
            <a:endParaRPr lang="ru-RU" sz="54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53147" y="601771"/>
            <a:ext cx="374213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так важно научить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намного важнее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обдумывать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читают!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Джордж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Карлин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67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arusforlag.se/____impro/1/onewebmedia/shutterstock_570458902.jpg?etag=%2226fa5f-5a17c9c6%22&amp;amp;sourceContentType=image%2Fjpeg&amp;amp;quality=8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dn.culture.ru/images/78525bb0-c34a-5a40-81ed-311497c5d6a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00" y="1094607"/>
            <a:ext cx="7338950" cy="4826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423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klike.net/uploads/posts/2022-11/1667721152_3-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37611" y="315925"/>
            <a:ext cx="808195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ли приёмы одинаково доступны для учащихся?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480047"/>
            <a:ext cx="581357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из них наиболее эффективны?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3064" y="2697538"/>
            <a:ext cx="111458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каких приёмов можно формировать грамотного читателя?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ttps://darfix.ru/wp-content/uploads/5/0/6/50609f1bee653dd572c479f5afac01b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49" y="3689955"/>
            <a:ext cx="4166286" cy="277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top-fon.com/uploads/posts/2023-01/1674881090_top-fon-com-p-fon-prezentatsii-literaturnoe-chtenie-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D941AF-959E-4454-DBCA-F6F84B686174}"/>
              </a:ext>
            </a:extLst>
          </p:cNvPr>
          <p:cNvSpPr txBox="1"/>
          <p:nvPr/>
        </p:nvSpPr>
        <p:spPr>
          <a:xfrm>
            <a:off x="3908528" y="131008"/>
            <a:ext cx="4633000" cy="76944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 ЧТЕНИЯ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A1F8E-389B-FD04-5BE7-B4009811BA64}"/>
              </a:ext>
            </a:extLst>
          </p:cNvPr>
          <p:cNvSpPr txBox="1"/>
          <p:nvPr/>
        </p:nvSpPr>
        <p:spPr>
          <a:xfrm>
            <a:off x="363355" y="2227118"/>
            <a:ext cx="423722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ПРАВИЛЬНОСТЬ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4A1F8E-389B-FD04-5BE7-B4009811BA64}"/>
              </a:ext>
            </a:extLst>
          </p:cNvPr>
          <p:cNvSpPr txBox="1"/>
          <p:nvPr/>
        </p:nvSpPr>
        <p:spPr>
          <a:xfrm>
            <a:off x="7456619" y="2172245"/>
            <a:ext cx="438009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ОСОЗНАННОСТЬ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4A1F8E-389B-FD04-5BE7-B4009811BA64}"/>
              </a:ext>
            </a:extLst>
          </p:cNvPr>
          <p:cNvSpPr txBox="1"/>
          <p:nvPr/>
        </p:nvSpPr>
        <p:spPr>
          <a:xfrm>
            <a:off x="3667565" y="3697763"/>
            <a:ext cx="5114925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ВЫРАЗИТЕЛЬНОСТЬ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 rot="2674943">
            <a:off x="5044180" y="901540"/>
            <a:ext cx="437243" cy="144319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844934" y="1245412"/>
            <a:ext cx="437243" cy="2239322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9288619">
            <a:off x="6632202" y="923025"/>
            <a:ext cx="437243" cy="1443198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2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honoteka.org/uploads/posts/2021-04/1619256355_23-phonoteka_org-p-fon-dlya-prezentatsii-po-literaturnomu-cht-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344020"/>
              </p:ext>
            </p:extLst>
          </p:nvPr>
        </p:nvGraphicFramePr>
        <p:xfrm>
          <a:off x="200025" y="353376"/>
          <a:ext cx="11791950" cy="6151245"/>
        </p:xfrm>
        <a:graphic>
          <a:graphicData uri="http://schemas.openxmlformats.org/drawingml/2006/table">
            <a:tbl>
              <a:tblPr firstRow="1" firstCol="1" bandRow="1"/>
              <a:tblGrid>
                <a:gridCol w="5560352">
                  <a:extLst>
                    <a:ext uri="{9D8B030D-6E8A-4147-A177-3AD203B41FA5}">
                      <a16:colId xmlns:a16="http://schemas.microsoft.com/office/drawing/2014/main" val="2919021142"/>
                    </a:ext>
                  </a:extLst>
                </a:gridCol>
                <a:gridCol w="6231598">
                  <a:extLst>
                    <a:ext uri="{9D8B030D-6E8A-4147-A177-3AD203B41FA5}">
                      <a16:colId xmlns:a16="http://schemas.microsoft.com/office/drawing/2014/main" val="2672012422"/>
                    </a:ext>
                  </a:extLst>
                </a:gridCol>
              </a:tblGrid>
              <a:tr h="838200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Правильность </a:t>
                      </a:r>
                      <a:r>
                        <a:rPr lang="ru-RU" sz="4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чтения</a:t>
                      </a:r>
                      <a:endParaRPr lang="ru-RU" sz="4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«Пушинка», «Свечка», «Лилия», «Надуй шар», «Одуванчик»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080997"/>
                  </a:ext>
                </a:extLst>
              </a:tr>
              <a:tr h="1295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«Построй забор», «Сделай трубочку из губ», «Язык-маляр», «Болтушка», «Язык-волшебник», «Забей гол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776866"/>
                  </a:ext>
                </a:extLst>
              </a:tr>
              <a:tr h="55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строк наоборот по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буквам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708239"/>
                  </a:ext>
                </a:extLst>
              </a:tr>
              <a:tr h="5143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строк с прикрытой верхней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половиной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755763"/>
                  </a:ext>
                </a:extLst>
              </a:tr>
              <a:tr h="562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только второй половины слов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856295"/>
                  </a:ext>
                </a:extLst>
              </a:tr>
              <a:tr h="8467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Восполнение пропусков слов в предложении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</a:t>
                      </a: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подсказкой букв 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4372061"/>
                  </a:ext>
                </a:extLst>
              </a:tr>
              <a:tr h="809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Чтение слов с нетрадиционным стечением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согласных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814466"/>
                  </a:ext>
                </a:extLst>
              </a:tr>
              <a:tr h="7304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Упражнение на поочередное чтение слов нормально и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наоборот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189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7721152_3-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ext Box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3696"/>
            <a:ext cx="6340979" cy="32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TextBox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2376" y="0"/>
            <a:ext cx="388408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i.i.ua/photo/images/pic/9/4/487949_5ea1889.jpg"/>
          <p:cNvPicPr>
            <a:picLocks noChangeAspect="1" noChangeArrowheads="1"/>
          </p:cNvPicPr>
          <p:nvPr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>
            <a:off x="5478162" y="3188773"/>
            <a:ext cx="6662117" cy="3604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Text Box 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4453" y="3317703"/>
            <a:ext cx="7072269" cy="323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TextBox 4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6120" y="2563064"/>
            <a:ext cx="3886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8151402" y="286418"/>
            <a:ext cx="3215239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слов 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наоборот по буквам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s://klike.net/uploads/posts/2022-11/1667721152_3-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4426" y="232293"/>
            <a:ext cx="3103798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строк 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прикрытой </a:t>
            </a:r>
          </a:p>
          <a:p>
            <a:pPr algn="ctr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нижней половиной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25447" y="724263"/>
            <a:ext cx="5334000" cy="627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BF6000"/>
                </a:solidFill>
                <a:latin typeface="Calibri" panose="020F0502020204030204" pitchFamily="34" charset="0"/>
              </a:rPr>
              <a:t>Майский снег</a:t>
            </a:r>
          </a:p>
          <a:p>
            <a:r>
              <a:rPr lang="ru-RU" altLang="ru-RU" sz="3200" dirty="0">
                <a:latin typeface="Calibri" panose="020F0502020204030204" pitchFamily="34" charset="0"/>
              </a:rPr>
              <a:t>Снег идёт!</a:t>
            </a:r>
            <a:br>
              <a:rPr lang="ru-RU" altLang="ru-RU" sz="3200" dirty="0">
                <a:latin typeface="Calibri" panose="020F0502020204030204" pitchFamily="34" charset="0"/>
              </a:rPr>
            </a:br>
            <a:r>
              <a:rPr lang="ru-RU" altLang="ru-RU" sz="3200" dirty="0">
                <a:latin typeface="Calibri" panose="020F0502020204030204" pitchFamily="34" charset="0"/>
              </a:rPr>
              <a:t>Удивляются дети:</a:t>
            </a:r>
            <a:br>
              <a:rPr lang="ru-RU" altLang="ru-RU" sz="3200" dirty="0">
                <a:latin typeface="Calibri" panose="020F0502020204030204" pitchFamily="34" charset="0"/>
              </a:rPr>
            </a:br>
            <a:r>
              <a:rPr lang="ru-RU" altLang="ru-RU" sz="3200" dirty="0">
                <a:latin typeface="Calibri" panose="020F0502020204030204" pitchFamily="34" charset="0"/>
              </a:rPr>
              <a:t>"К нам зима</a:t>
            </a:r>
            <a:br>
              <a:rPr lang="ru-RU" altLang="ru-RU" sz="3200" dirty="0">
                <a:latin typeface="Calibri" panose="020F0502020204030204" pitchFamily="34" charset="0"/>
              </a:rPr>
            </a:br>
            <a:r>
              <a:rPr lang="ru-RU" altLang="ru-RU" sz="3200" dirty="0">
                <a:latin typeface="Calibri" panose="020F0502020204030204" pitchFamily="34" charset="0"/>
              </a:rPr>
              <a:t>Воротилась</a:t>
            </a:r>
            <a:br>
              <a:rPr lang="ru-RU" altLang="ru-RU" sz="3200" dirty="0">
                <a:latin typeface="Calibri" panose="020F0502020204030204" pitchFamily="34" charset="0"/>
              </a:rPr>
            </a:br>
            <a:r>
              <a:rPr lang="ru-RU" altLang="ru-RU" sz="3200" dirty="0">
                <a:latin typeface="Calibri" panose="020F0502020204030204" pitchFamily="34" charset="0"/>
              </a:rPr>
              <a:t>Опять?"</a:t>
            </a:r>
            <a:br>
              <a:rPr lang="ru-RU" altLang="ru-RU" sz="3200" dirty="0">
                <a:latin typeface="Calibri" panose="020F0502020204030204" pitchFamily="34" charset="0"/>
              </a:rPr>
            </a:br>
            <a:r>
              <a:rPr lang="ru-RU" altLang="ru-RU" sz="3200" dirty="0">
                <a:latin typeface="Calibri" panose="020F0502020204030204" pitchFamily="34" charset="0"/>
              </a:rPr>
              <a:t>Это просто</a:t>
            </a:r>
            <a:br>
              <a:rPr lang="ru-RU" altLang="ru-RU" sz="3200" dirty="0">
                <a:latin typeface="Calibri" panose="020F0502020204030204" pitchFamily="34" charset="0"/>
              </a:rPr>
            </a:br>
            <a:r>
              <a:rPr lang="ru-RU" altLang="ru-RU" sz="3200" dirty="0">
                <a:latin typeface="Calibri" panose="020F0502020204030204" pitchFamily="34" charset="0"/>
              </a:rPr>
              <a:t>На яблоне</a:t>
            </a:r>
            <a:br>
              <a:rPr lang="ru-RU" altLang="ru-RU" sz="3200" dirty="0">
                <a:latin typeface="Calibri" panose="020F0502020204030204" pitchFamily="34" charset="0"/>
              </a:rPr>
            </a:br>
            <a:r>
              <a:rPr lang="ru-RU" altLang="ru-RU" sz="3200" dirty="0">
                <a:latin typeface="Calibri" panose="020F0502020204030204" pitchFamily="34" charset="0"/>
              </a:rPr>
              <a:t>Ветер</a:t>
            </a:r>
            <a:br>
              <a:rPr lang="ru-RU" altLang="ru-RU" sz="3200" dirty="0">
                <a:latin typeface="Calibri" panose="020F0502020204030204" pitchFamily="34" charset="0"/>
              </a:rPr>
            </a:br>
            <a:r>
              <a:rPr lang="ru-RU" altLang="ru-RU" sz="3200" dirty="0">
                <a:latin typeface="Calibri" panose="020F0502020204030204" pitchFamily="34" charset="0"/>
              </a:rPr>
              <a:t>Хочет все лепестки </a:t>
            </a:r>
            <a:br>
              <a:rPr lang="ru-RU" altLang="ru-RU" sz="3200" dirty="0">
                <a:latin typeface="Calibri" panose="020F0502020204030204" pitchFamily="34" charset="0"/>
              </a:rPr>
            </a:br>
            <a:r>
              <a:rPr lang="ru-RU" altLang="ru-RU" sz="3200" dirty="0">
                <a:latin typeface="Calibri" panose="020F0502020204030204" pitchFamily="34" charset="0"/>
              </a:rPr>
              <a:t>Сосчитать.</a:t>
            </a:r>
          </a:p>
          <a:p>
            <a:r>
              <a:rPr lang="ru-RU" altLang="ru-RU" sz="3200" dirty="0">
                <a:latin typeface="Calibri" panose="020F0502020204030204" pitchFamily="34" charset="0"/>
              </a:rPr>
              <a:t>(</a:t>
            </a:r>
            <a:r>
              <a:rPr lang="ru-RU" altLang="ru-RU" sz="3200" i="1" dirty="0" err="1">
                <a:latin typeface="Calibri" panose="020F0502020204030204" pitchFamily="34" charset="0"/>
              </a:rPr>
              <a:t>В.Приходько</a:t>
            </a:r>
            <a:r>
              <a:rPr lang="ru-RU" altLang="ru-RU" sz="3200" dirty="0">
                <a:latin typeface="Calibri" panose="020F0502020204030204" pitchFamily="34" charset="0"/>
              </a:rPr>
              <a:t>)</a:t>
            </a:r>
            <a:r>
              <a:rPr lang="ru-RU" altLang="ru-RU" sz="1000" dirty="0"/>
              <a:t/>
            </a:r>
            <a:br>
              <a:rPr lang="ru-RU" altLang="ru-RU" sz="1000" dirty="0"/>
            </a:br>
            <a:endParaRPr lang="ru-RU" altLang="ru-RU" dirty="0"/>
          </a:p>
        </p:txBody>
      </p:sp>
      <p:pic>
        <p:nvPicPr>
          <p:cNvPr id="6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83" y="1609724"/>
            <a:ext cx="169026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83" y="2095499"/>
            <a:ext cx="2928517" cy="16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758" y="2600325"/>
            <a:ext cx="1985542" cy="16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83" y="3085370"/>
            <a:ext cx="1985542" cy="16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83" y="3557223"/>
            <a:ext cx="1214018" cy="10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82" y="4028514"/>
            <a:ext cx="1814093" cy="1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82" y="4533340"/>
            <a:ext cx="1814093" cy="153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84" y="5024294"/>
            <a:ext cx="1023516" cy="16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46" y="5519033"/>
            <a:ext cx="3385003" cy="14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894" y="6004078"/>
            <a:ext cx="1690267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 descr="http://pix.com.ua/db/animals/birds/bird_illustration/m-5910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16" y="680032"/>
            <a:ext cx="4128634" cy="585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5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982" y="1104717"/>
            <a:ext cx="2404643" cy="13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https://pacesuccess.net/wp-content/uploads/shutterstock71199340.jpg"/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666" y="4533340"/>
            <a:ext cx="1745342" cy="120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klike.net/uploads/posts/2022-11/1667721152_3-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"/>
          <a:stretch/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59399" y="174536"/>
            <a:ext cx="4752776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Восполнение пропусков </a:t>
            </a:r>
          </a:p>
          <a:p>
            <a:pPr algn="ctr">
              <a:spcAft>
                <a:spcPts val="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частей слов в предложении </a:t>
            </a:r>
          </a:p>
          <a:p>
            <a:pPr algn="ctr">
              <a:spcAft>
                <a:spcPts val="0"/>
              </a:spcAft>
            </a:pPr>
            <a:r>
              <a:rPr lang="ru-RU" sz="3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подсказкой букв </a:t>
            </a:r>
            <a:endParaRPr lang="ru-RU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913" y="-75720"/>
            <a:ext cx="5133975" cy="535531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b="1" spc="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охота</a:t>
            </a:r>
            <a:endParaRPr lang="ru-RU" b="1" spc="50" dirty="0">
              <a:ln w="11430"/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__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щен__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гон__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кур по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Пой__-ка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– на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зверя__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Шмыг__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под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ворот__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Увиде__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его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насеко__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дума__к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про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Выпь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«Я его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обма__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Удод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дума__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«Я его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Ящер__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«Я от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вывер__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Гусен__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бабо__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кузне__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думают: «Мы от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спряч__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 все за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–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они про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се__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 уже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подбе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 к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и дум__: «Вот я сей__ их пойм__!» – и </a:t>
            </a:r>
            <a:r>
              <a:rPr lang="ru-RU" b="1" spc="50" dirty="0" err="1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  уже </a:t>
            </a:r>
            <a:r>
              <a:rPr lang="ru-RU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прыг</a:t>
            </a:r>
            <a:r>
              <a:rPr lang="ru-RU" b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spc="50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(В. Бианки</a:t>
            </a:r>
            <a:r>
              <a:rPr lang="ru-RU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b="1" i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</a:t>
            </a:r>
            <a:endParaRPr lang="ru-RU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8026" y="1983487"/>
            <a:ext cx="8286808" cy="526297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Первая охота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Надоело щенку гонять кур по двору.</a:t>
            </a:r>
            <a:b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«Пойду-ка, – думает, – на охоту за 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дикими 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зверями </a:t>
            </a:r>
            <a:endParaRPr lang="ru-RU" b="1" spc="5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птицами».</a:t>
            </a:r>
            <a:b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Шмыгнул под воротами и побежал по 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лугу.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Увидели 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его дикие 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звери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птицы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насекомые 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думают каждый про 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себя.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Выпь 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думает: 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Я его обману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Удод 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думает: «Я его удивлю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Ящерка 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думает: 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Я от него вывернусь».</a:t>
            </a:r>
            <a:b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Гусеницы, бабочки, кузнечики думают: «Мы от него </a:t>
            </a:r>
            <a:endParaRPr lang="ru-RU" b="1" spc="5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спрячемся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b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«Мы все за себя постоять умеем», – думают они </a:t>
            </a:r>
            <a:endParaRPr lang="ru-RU" b="1" spc="5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себя.</a:t>
            </a:r>
            <a:b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А щенок уже подбежал к озеру и думает: «Вот я </a:t>
            </a:r>
            <a:endParaRPr lang="ru-RU" b="1" spc="5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сейчас 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их поймаю!» 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и приготовился уже прыгнуть...        </a:t>
            </a:r>
            <a:endParaRPr lang="ru-RU" b="1" spc="50" dirty="0" smtClean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</a:t>
            </a:r>
            <a:r>
              <a:rPr lang="ru-RU" b="1" i="1" spc="50" dirty="0" smtClean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spc="50" dirty="0">
                <a:ln w="11430"/>
                <a:latin typeface="Times New Roman" panose="02020603050405020304" pitchFamily="18" charset="0"/>
                <a:cs typeface="Times New Roman" panose="02020603050405020304" pitchFamily="18" charset="0"/>
              </a:rPr>
              <a:t>В. Бианки)</a:t>
            </a:r>
            <a:endParaRPr lang="ru-RU" b="1" spc="50" dirty="0">
              <a:ln w="1143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i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</a:t>
            </a:r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klike.net/uploads/posts/2022-11/1667721152_3-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2723" y="0"/>
            <a:ext cx="10626811" cy="521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«СЛОГОВИЧОК»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 СТРО ВЗРЕ ВДРУ ВДРЫ ВЗБА ВЗБЕ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ВЗБИ ВЗБУ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ВЗБЕ ВЗВО ВЗДЕ ВЗДО ВЗДЫ ВЗЛЕ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ВМРУ ВЗЛЕ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ВЗЛО ВЗДЫ ВЗМА ВЗМО ВЗНУ ВЗРО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ВЗРЫ ВКЛЮ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ВКРА ВКРИ ВКРУ ВПЛА ВПМО ВПРА ВПРЕ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ВПРЫ ВКРО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 ВПРЫ ВПРЯ ВСПА ВСКО ВСЛА ВСЛЕ ВСНУ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ВСЛО ВСЛА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ВСПО ВСПА ВСПЛ ВСТУ ВСХО ВТРИ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СТВО СТВЕ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СДРА МГНО ЗБРА ЗБРИ ЗБРО ЗБРУ ЗГЛА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СНГО СГРЫ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СКВО СКЛА СКЛЕ СКЛО СКРЕ СКРЫ СКРУ СПЛЕ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СПРА СПРИ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СПРЫ СПРО СПРЯ СТРА СТРЕ СТРИ СТРО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36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534</Words>
  <Application>Microsoft Office PowerPoint</Application>
  <PresentationFormat>Широкоэкранный</PresentationFormat>
  <Paragraphs>146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GAME</cp:lastModifiedBy>
  <cp:revision>27</cp:revision>
  <dcterms:created xsi:type="dcterms:W3CDTF">2023-03-21T19:29:42Z</dcterms:created>
  <dcterms:modified xsi:type="dcterms:W3CDTF">2023-03-23T07:38:12Z</dcterms:modified>
</cp:coreProperties>
</file>