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64" r:id="rId4"/>
    <p:sldId id="295" r:id="rId5"/>
    <p:sldId id="296" r:id="rId6"/>
    <p:sldId id="297" r:id="rId7"/>
    <p:sldId id="291" r:id="rId8"/>
    <p:sldId id="294" r:id="rId9"/>
    <p:sldId id="292" r:id="rId10"/>
    <p:sldId id="304" r:id="rId11"/>
    <p:sldId id="298" r:id="rId12"/>
    <p:sldId id="302" r:id="rId13"/>
    <p:sldId id="305" r:id="rId14"/>
    <p:sldId id="308" r:id="rId15"/>
    <p:sldId id="310" r:id="rId16"/>
    <p:sldId id="306" r:id="rId17"/>
    <p:sldId id="300" r:id="rId18"/>
    <p:sldId id="303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rgbClr val="92D050"/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ersev.by/izdatelstvo/konkursy/otkrytyy-konkurs-pedagogicheskogo-masterstva-2020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357431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1938" y="1403269"/>
            <a:ext cx="7274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совершенствовании педагогического мастерства учителя начальных классов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3928" y="4437112"/>
            <a:ext cx="49343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Зайцева Татьяна Александровна,        учитель начальных классов Государственного </a:t>
            </a:r>
            <a:r>
              <a:rPr lang="ru-RU" altLang="ru-RU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</a:t>
            </a:r>
            <a:r>
              <a:rPr lang="ru-RU" altLang="ru-RU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образования «Козенская средняя школа Мозырского района»</a:t>
            </a:r>
            <a:endParaRPr lang="ru-RU" altLang="ru-RU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2596"/>
            <a:ext cx="3888432" cy="21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672408" cy="21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http://</a:t>
            </a:r>
            <a:r>
              <a:rPr lang="en-US" sz="2400" dirty="0" smtClean="0">
                <a:solidFill>
                  <a:srgbClr val="C00000"/>
                </a:solidFill>
              </a:rPr>
              <a:t>e-asveta.adu.by/index.php/distancionni-vseobuch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6" r="2455"/>
          <a:stretch/>
        </p:blipFill>
        <p:spPr bwMode="auto">
          <a:xfrm>
            <a:off x="1299709" y="4077072"/>
            <a:ext cx="3664261" cy="176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99709" y="3429000"/>
            <a:ext cx="3560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https://learning.e-edu.org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22" y="4091018"/>
            <a:ext cx="3306275" cy="212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40003" y="3471333"/>
            <a:ext cx="3385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https://stepik.org/catalog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253">
            <a:off x="1181256" y="3926103"/>
            <a:ext cx="3170793" cy="22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699">
            <a:off x="5244874" y="3813981"/>
            <a:ext cx="3368301" cy="240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1" r="3462" b="-186"/>
          <a:stretch/>
        </p:blipFill>
        <p:spPr bwMode="auto">
          <a:xfrm>
            <a:off x="2627784" y="620688"/>
            <a:ext cx="4195854" cy="310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1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ozenskaya-school.guo.by/uploads/b1/s/11/114/image/7/972/medium_IMG-b07d971d7017b160eec12464c8236cee-V.jpg?t=157500985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/>
          <a:stretch/>
        </p:blipFill>
        <p:spPr bwMode="auto">
          <a:xfrm>
            <a:off x="1884752" y="1603497"/>
            <a:ext cx="2592288" cy="265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ozenskaya-school.guo.by/uploads/b1/s/11/114/image/7/975/medium_IMG-c2f9a8fd4fe52e2fbc659c46b8cf1807-V.jpg?t=15750098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07" y="4333056"/>
            <a:ext cx="2878336" cy="21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26845" r="15386" b="12005"/>
          <a:stretch/>
        </p:blipFill>
        <p:spPr bwMode="auto">
          <a:xfrm>
            <a:off x="5267220" y="1412262"/>
            <a:ext cx="2520280" cy="28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38" y="4351312"/>
            <a:ext cx="2919004" cy="218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58155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Проблемные </a:t>
            </a:r>
            <a:r>
              <a:rPr lang="ru-RU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семинары, 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научно-педагогические </a:t>
            </a:r>
            <a:r>
              <a:rPr lang="ru-RU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5889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kozenskaya-school.guo.by/uploads/b1/s/11/114/image/2/94/medium_IMG_20170322_085638.jpg?t=1539330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41" y="105273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ozenskaya-school.guo.by/uploads/b1/s/11/114/image/2/62/medium_IMG_20170314_093637.jpg?t=1539330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67" y="3789040"/>
            <a:ext cx="3487962" cy="26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ozenskaya-school.guo.by/uploads/b1/s/11/114/image/8/57/medium_IMG-3701ce0c14f25a136091f0369c3ee512-V.jpg?t=15756088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66" y="1047800"/>
            <a:ext cx="3375163" cy="253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kozenskaya-school.guo.by/uploads/b1/s/11/114/image/8/46/medium_IMG-8f08911dd669c4e275c5c087d6f80cef-V.jpg?t=15756087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39" y="3789040"/>
            <a:ext cx="3487963" cy="26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1477" y="4046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Открытые уроки и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6926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ozenskaya-school.guo.by/uploads/b1/s/11/114/image/5/944/medium_IMG-acd733fca5d2fc8e0ef8f6a8797ceb56-V.jpg?t=15428877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13" y="1394774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ozenskaya-school.guo.by/uploads/b1/s/11/114/image/5/945/medium_IMG-9432722bb1a531321974349b4293f4ba-V.jpg?t=15428877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19" y="139427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ozenskaya-school.guo.by/uploads/b1/s/11/114/image/5/946/medium_IMG-6dc23a3908bbbedfffbfad724de22a81-V.jpg?t=15428877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52" y="4221087"/>
            <a:ext cx="2902705" cy="217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kozenskaya-school.guo.by/uploads/b1/s/11/114/image/6/134/medium_IMG-a08fa5b8cb551caf679724f408e5f633-V.jpg?t=15459084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59" y="4221087"/>
            <a:ext cx="2902704" cy="21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1477" y="4046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Мастер-класс</a:t>
            </a:r>
            <a:endParaRPr lang="ru-RU" sz="28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52123" y="2563914"/>
            <a:ext cx="3604467" cy="153671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6924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САМООБРАЗОВАНИЕ ПЕДАГОГА</a:t>
            </a:r>
            <a:endParaRPr lang="ru-RU" sz="20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19178" y="332656"/>
            <a:ext cx="2198613" cy="14014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понятие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3052125" y="2353947"/>
            <a:ext cx="527860" cy="435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718485" y="1749966"/>
            <a:ext cx="0" cy="821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7"/>
          </p:cNvCxnSpPr>
          <p:nvPr/>
        </p:nvCxnSpPr>
        <p:spPr>
          <a:xfrm flipV="1">
            <a:off x="6128728" y="2340849"/>
            <a:ext cx="1111860" cy="44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3"/>
          </p:cNvCxnSpPr>
          <p:nvPr/>
        </p:nvCxnSpPr>
        <p:spPr>
          <a:xfrm flipH="1">
            <a:off x="2870075" y="3875581"/>
            <a:ext cx="709910" cy="6519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5"/>
          </p:cNvCxnSpPr>
          <p:nvPr/>
        </p:nvCxnSpPr>
        <p:spPr>
          <a:xfrm>
            <a:off x="6128728" y="3875581"/>
            <a:ext cx="759586" cy="657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1395427" y="1033362"/>
            <a:ext cx="2198613" cy="14014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</a:t>
            </a:r>
            <a:r>
              <a:rPr lang="ru-RU" sz="2400" dirty="0" smtClean="0">
                <a:solidFill>
                  <a:srgbClr val="C00000"/>
                </a:solidFill>
              </a:rPr>
              <a:t>лан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088827" y="871737"/>
            <a:ext cx="2198613" cy="14014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принципы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705229" y="2615553"/>
            <a:ext cx="2198613" cy="14014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мотивы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084168" y="4543536"/>
            <a:ext cx="2694809" cy="13337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направления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648191" y="4991180"/>
            <a:ext cx="2198613" cy="14014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формы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940449" y="4433636"/>
            <a:ext cx="2404930" cy="14014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источники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93415" y="2569629"/>
            <a:ext cx="2198613" cy="14014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РЕЗУЛЬТАТ</a:t>
            </a:r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38" name="Прямая со стрелкой 37"/>
          <p:cNvCxnSpPr>
            <a:endCxn id="34" idx="0"/>
          </p:cNvCxnSpPr>
          <p:nvPr/>
        </p:nvCxnSpPr>
        <p:spPr>
          <a:xfrm>
            <a:off x="4718485" y="4106128"/>
            <a:ext cx="29013" cy="8850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" idx="2"/>
          </p:cNvCxnSpPr>
          <p:nvPr/>
        </p:nvCxnSpPr>
        <p:spPr>
          <a:xfrm flipH="1">
            <a:off x="2870075" y="3332271"/>
            <a:ext cx="18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6650998" y="3316259"/>
            <a:ext cx="196708" cy="16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55576"/>
            <a:ext cx="3258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http://www.1-4.by/rules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067544"/>
            <a:ext cx="405863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Открытый конкурс педагогического мастерства 20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57" y="3717032"/>
            <a:ext cx="339575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6257" y="3068960"/>
            <a:ext cx="3279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https://www.aversev.by/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034">
            <a:off x="860427" y="513070"/>
            <a:ext cx="1800200" cy="25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7296">
            <a:off x="7020243" y="593342"/>
            <a:ext cx="1647900" cy="23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649" y="3233339"/>
            <a:ext cx="4176464" cy="29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40" y="284328"/>
            <a:ext cx="1871141" cy="253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805"/>
            <a:ext cx="1759552" cy="253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1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663788" y="2612366"/>
            <a:ext cx="4032448" cy="156674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6924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Профессиональная развивающая среда педагога</a:t>
            </a:r>
            <a:endParaRPr lang="ru-RU" sz="24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77917" y="1091484"/>
            <a:ext cx="2160240" cy="14043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Обучение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19873" y="602499"/>
            <a:ext cx="2520280" cy="130687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Поле достижений</a:t>
            </a:r>
          </a:p>
        </p:txBody>
      </p:sp>
      <p:sp>
        <p:nvSpPr>
          <p:cNvPr id="7" name="Овал 6"/>
          <p:cNvSpPr/>
          <p:nvPr/>
        </p:nvSpPr>
        <p:spPr>
          <a:xfrm>
            <a:off x="5580112" y="4581128"/>
            <a:ext cx="2952328" cy="172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Сотрудничество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192" y="1011818"/>
            <a:ext cx="2086024" cy="135980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Роли учителя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340291" y="4635842"/>
            <a:ext cx="3240360" cy="164948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Профессиональная деятельность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13" name="Прямая со стрелкой 12"/>
          <p:cNvCxnSpPr>
            <a:stCxn id="3" idx="1"/>
          </p:cNvCxnSpPr>
          <p:nvPr/>
        </p:nvCxnSpPr>
        <p:spPr>
          <a:xfrm flipH="1" flipV="1">
            <a:off x="2848667" y="2402396"/>
            <a:ext cx="405659" cy="43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80012" y="1930745"/>
            <a:ext cx="1" cy="684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7"/>
          </p:cNvCxnSpPr>
          <p:nvPr/>
        </p:nvCxnSpPr>
        <p:spPr>
          <a:xfrm flipV="1">
            <a:off x="6105698" y="2389297"/>
            <a:ext cx="931435" cy="452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793698" y="4014283"/>
            <a:ext cx="587709" cy="626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5"/>
          </p:cNvCxnSpPr>
          <p:nvPr/>
        </p:nvCxnSpPr>
        <p:spPr>
          <a:xfrm>
            <a:off x="6105698" y="3949667"/>
            <a:ext cx="579161" cy="631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226" y="1484784"/>
            <a:ext cx="7257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повышение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профессиональной компетентности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педагогов; </a:t>
            </a:r>
          </a:p>
          <a:p>
            <a:pPr lvl="0" algn="just"/>
            <a:endParaRPr lang="ru-RU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повышение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степени ответственности   педагогов за результат деятельности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/>
            <a:endParaRPr lang="ru-RU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осознанная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 педагогов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в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непрерывном профессиональном образовании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/>
            <a:endParaRPr lang="ru-RU" sz="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совершенствование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обучения;</a:t>
            </a:r>
          </a:p>
          <a:p>
            <a:pPr lvl="0" algn="just"/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современных форм, методов обучения и воспитания, инновационных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71309"/>
            <a:ext cx="5652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766733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Учитель </a:t>
            </a:r>
            <a:r>
              <a:rPr lang="ru-RU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живёт до тех пор, пока учится, как только он </a:t>
            </a:r>
            <a:r>
              <a:rPr lang="ru-RU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перестает учиться</a:t>
            </a:r>
            <a:r>
              <a:rPr lang="ru-RU" sz="28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 в нём умирает </a:t>
            </a:r>
            <a:r>
              <a:rPr lang="ru-RU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учитель» </a:t>
            </a:r>
          </a:p>
          <a:p>
            <a:r>
              <a:rPr lang="ru-RU" sz="2800" b="1" i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                                   К. Д. Ушинский</a:t>
            </a:r>
            <a:endParaRPr lang="ru-RU" sz="2800" b="1" i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Развитие самообразования в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0881"/>
            <a:ext cx="3672408" cy="255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72816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следования, который представляет собой целенаправленно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проектируемую дифференцированную образовательную программу, обеспечивающую педагогу разработку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реализацию личной программы профессионального развития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осуществлении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методического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</a:t>
            </a:r>
            <a:endParaRPr lang="ru-RU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48680"/>
            <a:ext cx="7610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</a:t>
            </a:r>
            <a:endParaRPr lang="ru-RU" sz="32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</a:t>
            </a:r>
            <a:r>
              <a:rPr lang="ru-R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 (ИОМ</a:t>
            </a:r>
            <a:r>
              <a:rPr lang="ru-RU" sz="3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9632" y="476672"/>
            <a:ext cx="748883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660066"/>
                </a:solidFill>
              </a:rPr>
              <a:t>Раздел 1. Участие в работе системы дополнительного образования взрослых</a:t>
            </a:r>
          </a:p>
          <a:p>
            <a:pPr algn="ctr" eaLnBrk="0" hangingPunct="0"/>
            <a:endParaRPr lang="ru-RU" altLang="ru-RU" sz="2800" b="1" dirty="0">
              <a:solidFill>
                <a:srgbClr val="660066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5966"/>
              </p:ext>
            </p:extLst>
          </p:nvPr>
        </p:nvGraphicFramePr>
        <p:xfrm>
          <a:off x="1259632" y="2076530"/>
          <a:ext cx="7488831" cy="3470148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1584176"/>
                <a:gridCol w="1728192"/>
                <a:gridCol w="1944216"/>
                <a:gridCol w="1512167"/>
              </a:tblGrid>
              <a:tr h="929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Дата</a:t>
                      </a:r>
                    </a:p>
                  </a:txBody>
                  <a:tcPr marL="33798" marR="3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Содержание работы (тема)</a:t>
                      </a:r>
                    </a:p>
                  </a:txBody>
                  <a:tcPr marL="33798" marR="3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Форма и вид проведения</a:t>
                      </a:r>
                    </a:p>
                  </a:txBody>
                  <a:tcPr marL="33798" marR="3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Категория слушателей</a:t>
                      </a:r>
                    </a:p>
                  </a:txBody>
                  <a:tcPr marL="33798" marR="3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Уровень</a:t>
                      </a:r>
                      <a:endParaRPr lang="ru-RU" sz="1800" b="1" kern="12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798" marR="3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15.11.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33798" marR="3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Литературное чтение, </a:t>
                      </a:r>
                      <a:endParaRPr lang="ru-RU" sz="1800" kern="1200" dirty="0" smtClean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класс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«Л. Толстой.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«Косточка». «Отец и сыновья»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798" marR="3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Открытый урок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798" marR="3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Слушатели ГОИРО</a:t>
                      </a:r>
                    </a:p>
                  </a:txBody>
                  <a:tcPr marL="33798" marR="3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Областной</a:t>
                      </a:r>
                    </a:p>
                  </a:txBody>
                  <a:tcPr marL="33798" marR="33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3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424645"/>
              </p:ext>
            </p:extLst>
          </p:nvPr>
        </p:nvGraphicFramePr>
        <p:xfrm>
          <a:off x="1403648" y="2132856"/>
          <a:ext cx="7396678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1088280"/>
                <a:gridCol w="2656136"/>
                <a:gridCol w="2160240"/>
                <a:gridCol w="1492022"/>
              </a:tblGrid>
              <a:tr h="6375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Дата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Название статьи, практического пособия, презентации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Где </a:t>
                      </a:r>
                      <a:r>
                        <a:rPr lang="ru-RU" sz="1600" b="1" i="1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опубликовано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(наименование периодического издания, издательства, сайта)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Выходные данные издания, страницы</a:t>
                      </a:r>
                      <a:endParaRPr lang="ru-RU" sz="16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(год, №, с.)</a:t>
                      </a:r>
                      <a:endParaRPr lang="ru-RU" sz="16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Июнь,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Литературное чтение, </a:t>
                      </a:r>
                      <a:endParaRPr lang="ru-RU" sz="1600" dirty="0" smtClean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6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класс           С. Воронин «Необыкновенная ромашка»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Пачатковая</a:t>
                      </a:r>
                      <a:r>
                        <a:rPr lang="ru-RU" sz="16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школа»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№6, 2017,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с</a:t>
                      </a:r>
                      <a:r>
                        <a:rPr lang="ru-RU" sz="16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55-59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Январь,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Обучение грамоте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Звуки [х`][х]. Буквы </a:t>
                      </a:r>
                      <a:r>
                        <a:rPr lang="ru-RU" sz="1600" kern="1200" dirty="0" err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Х,х</a:t>
                      </a:r>
                      <a:endParaRPr lang="ru-RU" sz="1600" kern="12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600" kern="1200" dirty="0" err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Пачатковая</a:t>
                      </a:r>
                      <a:r>
                        <a:rPr lang="ru-RU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школа» Электронное приложение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№1, 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7584" y="432827"/>
            <a:ext cx="806489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 dirty="0">
                <a:solidFill>
                  <a:srgbClr val="660066"/>
                </a:solidFill>
              </a:rPr>
              <a:t>Раздел 2. Публикации </a:t>
            </a:r>
            <a:endParaRPr lang="ru-RU" altLang="ru-RU" sz="2800" b="1" dirty="0" smtClean="0">
              <a:solidFill>
                <a:srgbClr val="660066"/>
              </a:solidFill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660066"/>
                </a:solidFill>
              </a:rPr>
              <a:t>(</a:t>
            </a:r>
            <a:r>
              <a:rPr lang="ru-RU" altLang="ru-RU" sz="2800" b="1" dirty="0">
                <a:solidFill>
                  <a:srgbClr val="660066"/>
                </a:solidFill>
              </a:rPr>
              <a:t>в периодических изданиях,</a:t>
            </a:r>
          </a:p>
          <a:p>
            <a:pPr algn="ctr" eaLnBrk="0" hangingPunct="0"/>
            <a:r>
              <a:rPr lang="ru-RU" altLang="ru-RU" sz="2800" b="1" dirty="0">
                <a:solidFill>
                  <a:srgbClr val="660066"/>
                </a:solidFill>
              </a:rPr>
              <a:t> издательствах, Интернет-ресурсах)</a:t>
            </a:r>
          </a:p>
          <a:p>
            <a:pPr algn="ctr" eaLnBrk="0" hangingPunct="0"/>
            <a:endParaRPr lang="ru-RU" altLang="ru-RU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91263"/>
              </p:ext>
            </p:extLst>
          </p:nvPr>
        </p:nvGraphicFramePr>
        <p:xfrm>
          <a:off x="1194434" y="2851499"/>
          <a:ext cx="7698046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785278"/>
                <a:gridCol w="2448272"/>
                <a:gridCol w="2160240"/>
                <a:gridCol w="2304256"/>
              </a:tblGrid>
              <a:tr h="539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Дата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Содержание работы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Форма и вид проведения</a:t>
                      </a:r>
                      <a:endParaRPr lang="ru-RU" sz="18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Участники</a:t>
                      </a:r>
                      <a:endParaRPr lang="ru-RU" sz="18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21.08.2018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Обучающий семинар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«Учитель года РБ»,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 приглашением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Андрияновой С.В.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Повышение квалификации педагогических работников учреждений 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Потенциальные участники конкурсов профессионального мастерства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332656"/>
            <a:ext cx="784887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ctr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660066"/>
                </a:solidFill>
              </a:rPr>
              <a:t>Раздел 3. </a:t>
            </a:r>
            <a:endParaRPr lang="ru-RU" altLang="ru-RU" sz="2800" b="1" dirty="0" smtClean="0">
              <a:solidFill>
                <a:srgbClr val="660066"/>
              </a:solidFill>
            </a:endParaRPr>
          </a:p>
          <a:p>
            <a:pPr marR="0" lvl="0" algn="ctr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rgbClr val="660066"/>
                </a:solidFill>
              </a:rPr>
              <a:t>Методическое </a:t>
            </a:r>
            <a:r>
              <a:rPr lang="ru-RU" altLang="ru-RU" sz="2800" b="1" dirty="0">
                <a:solidFill>
                  <a:srgbClr val="660066"/>
                </a:solidFill>
              </a:rPr>
              <a:t>сопровождение роста </a:t>
            </a:r>
          </a:p>
          <a:p>
            <a:pPr marR="0" lvl="0" algn="ctr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660066"/>
                </a:solidFill>
              </a:rPr>
              <a:t>профессионального мастерства педагогов</a:t>
            </a:r>
          </a:p>
          <a:p>
            <a:pPr marR="0" lvl="0" algn="ctr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altLang="ru-RU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963543"/>
              </p:ext>
            </p:extLst>
          </p:nvPr>
        </p:nvGraphicFramePr>
        <p:xfrm>
          <a:off x="1299041" y="2852936"/>
          <a:ext cx="7482022" cy="2839212"/>
        </p:xfrm>
        <a:graphic>
          <a:graphicData uri="http://schemas.openxmlformats.org/drawingml/2006/table">
            <a:tbl>
              <a:tblPr firstRow="1" firstCol="1" bandRow="1"/>
              <a:tblGrid>
                <a:gridCol w="897449"/>
                <a:gridCol w="2691643"/>
                <a:gridCol w="2396948"/>
                <a:gridCol w="1495982"/>
              </a:tblGrid>
              <a:tr h="475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Дата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Содержание работы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Форма и вид проведения</a:t>
                      </a:r>
                      <a:endParaRPr lang="ru-RU" sz="18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Результат</a:t>
                      </a:r>
                      <a:endParaRPr lang="ru-RU" sz="18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«От идеи –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                     к 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инновациям»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XXIII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Международная научно-практическая конференция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</a:t>
                      </a:r>
                      <a:endParaRPr lang="ru-RU" sz="18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«Открытый урок»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Международный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педагогический конкурс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Участие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43608" y="476672"/>
            <a:ext cx="799288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660066"/>
                </a:solidFill>
              </a:rPr>
              <a:t>Раздел 4. Участие в конкурсах, конференциях,</a:t>
            </a:r>
          </a:p>
          <a:p>
            <a:pPr marR="0" lvl="0" algn="ctr" ea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660066"/>
                </a:solidFill>
              </a:rPr>
              <a:t> фестивалях педагогической направленности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45754"/>
              </p:ext>
            </p:extLst>
          </p:nvPr>
        </p:nvGraphicFramePr>
        <p:xfrm>
          <a:off x="1150619" y="2154396"/>
          <a:ext cx="7525836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685077"/>
                <a:gridCol w="2630399"/>
                <a:gridCol w="1469120"/>
                <a:gridCol w="1517105"/>
                <a:gridCol w="12241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п/п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Дата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Форма,</a:t>
                      </a:r>
                      <a:endParaRPr lang="ru-RU" sz="18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Вид проведения</a:t>
                      </a:r>
                      <a:endParaRPr lang="ru-RU" sz="18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База</a:t>
                      </a:r>
                      <a:endParaRPr lang="ru-RU" sz="1800">
                        <a:solidFill>
                          <a:srgbClr val="000066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Совершенствование методической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грамотности 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учителя начальных классов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03.04-07.04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курсы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АПО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Конкурс профессионального маастерства педагогов как фактор развития педагогической компетентности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11.06-15.06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курсы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АПО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03648" y="472397"/>
            <a:ext cx="741682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660066"/>
                </a:solidFill>
              </a:rPr>
              <a:t>Повышение квалификации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660066"/>
                </a:solidFill>
              </a:rPr>
              <a:t>(курсы, семинары)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77281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в системе непрерывного профессионального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 в педагогическом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коллективе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 в методической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</a:t>
            </a:r>
            <a:endParaRPr lang="ru-RU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Самообразование </a:t>
            </a:r>
            <a:r>
              <a:rPr lang="ru-RU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</a:t>
            </a:r>
            <a:endParaRPr lang="ru-RU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04664"/>
            <a:ext cx="520732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3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endParaRPr lang="ru-RU" sz="32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32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92D050"/>
      </a:hlink>
      <a:folHlink>
        <a:srgbClr val="0066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470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User;Зайцева Т.А.</dc:creator>
  <cp:lastModifiedBy>Пользователь Windows</cp:lastModifiedBy>
  <cp:revision>70</cp:revision>
  <dcterms:created xsi:type="dcterms:W3CDTF">2014-11-22T17:16:34Z</dcterms:created>
  <dcterms:modified xsi:type="dcterms:W3CDTF">2020-11-04T18:22:49Z</dcterms:modified>
</cp:coreProperties>
</file>